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85" r:id="rId4"/>
    <p:sldId id="265" r:id="rId5"/>
    <p:sldId id="266" r:id="rId6"/>
    <p:sldId id="267" r:id="rId7"/>
    <p:sldId id="268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6" r:id="rId23"/>
    <p:sldId id="287" r:id="rId24"/>
    <p:sldId id="288" r:id="rId25"/>
    <p:sldId id="289" r:id="rId26"/>
    <p:sldId id="290" r:id="rId27"/>
    <p:sldId id="291" r:id="rId28"/>
    <p:sldId id="29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8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4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6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13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4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4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6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2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4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4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F81EE-FD56-43B6-B190-D58E00F2B6D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137D2-78A5-4062-B578-F585AA973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5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belajarekonomi.com/pengertian-produsen-adalah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5E59B7-792E-4522-8DD7-583BC03210C6}"/>
              </a:ext>
            </a:extLst>
          </p:cNvPr>
          <p:cNvSpPr txBox="1"/>
          <p:nvPr/>
        </p:nvSpPr>
        <p:spPr>
          <a:xfrm>
            <a:off x="1285460" y="1658350"/>
            <a:ext cx="87596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NAMA DOSEN	: ROSID SE.MM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MATAKULIAH	: PENGANTAR EKONOMI MIKRO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SEMESTER		: I SATU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3693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pic>
        <p:nvPicPr>
          <p:cNvPr id="8" name="Picture 2" descr="Mendag Minta Pasar Tradisional Tetap Beroperasi">
            <a:extLst>
              <a:ext uri="{FF2B5EF4-FFF2-40B4-BE49-F238E27FC236}">
                <a16:creationId xmlns:a16="http://schemas.microsoft.com/office/drawing/2014/main" id="{73EDBCCC-5A14-4F2B-BF24-CE04FB6A4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48" y="993912"/>
            <a:ext cx="9846365" cy="540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189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71457F-33EF-49CC-B20B-A85654F70FF6}"/>
              </a:ext>
            </a:extLst>
          </p:cNvPr>
          <p:cNvSpPr txBox="1"/>
          <p:nvPr/>
        </p:nvSpPr>
        <p:spPr>
          <a:xfrm>
            <a:off x="318052" y="662781"/>
            <a:ext cx="11251096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Fungsi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Perekonomian</a:t>
            </a:r>
            <a:br>
              <a:rPr lang="en-US" sz="2400" dirty="0"/>
            </a:b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perekonomian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berikut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en-US" sz="24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br>
              <a:rPr lang="en-US" sz="2400" dirty="0"/>
            </a:b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mempunyai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sangat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penting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yaitu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membantu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memperlancar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penjualan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hasil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produksi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pula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digunakan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tempat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mempromosikan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memperkenalkan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hasil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produksi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Selain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juga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memperoleh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digunakan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keperluan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proses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produksi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br>
              <a:rPr lang="en-US" sz="2400" dirty="0"/>
            </a:b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mempunyai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sangat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penting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karena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mudah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memperoleh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dibutuhkan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Apabila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semakin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luas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semakin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mudah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memperoleh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dibutuhkan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81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C3E485-2113-4025-AEF2-AE88FFC87EB4}"/>
              </a:ext>
            </a:extLst>
          </p:cNvPr>
          <p:cNvSpPr txBox="1"/>
          <p:nvPr/>
        </p:nvSpPr>
        <p:spPr>
          <a:xfrm>
            <a:off x="563217" y="662781"/>
            <a:ext cx="1106556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3.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Pembangunan</a:t>
            </a:r>
            <a:br>
              <a:rPr lang="en-US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en-US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menunjang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kelancaran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sedang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berlangsung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Upaya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berperan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membantu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menyediakan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segala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macam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bermanfaat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Pasar juga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dijadikan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sumber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pendapatan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pemerintah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membiayai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melalui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pajak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retribusi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endParaRPr lang="en-US" sz="2400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4.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Peranan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Sumber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Manusia</a:t>
            </a:r>
            <a:br>
              <a:rPr lang="en-US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en-US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Kegiatan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perdagangan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suatu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membutuhkan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tenaga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kerja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tidak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sedikit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Semakin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luas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suatu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semakin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besar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tenaga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kerja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dibutuhkan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banyaknya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tenaga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kerja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dibutuhkan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berarti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turut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membantu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mengurangi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pengangguran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memanfaatkan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  </a:t>
            </a:r>
          </a:p>
          <a:p>
            <a:pPr algn="l"/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          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sumber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manusia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serta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membuka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lapangan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kerja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400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345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5E043C-5D9F-4BE0-8EEB-E1D06BED6B06}"/>
              </a:ext>
            </a:extLst>
          </p:cNvPr>
          <p:cNvSpPr txBox="1"/>
          <p:nvPr/>
        </p:nvSpPr>
        <p:spPr>
          <a:xfrm>
            <a:off x="1" y="305664"/>
            <a:ext cx="12191999" cy="666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00" b="0" i="1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lang="en-US" sz="2300" b="0" i="1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1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umum</a:t>
            </a:r>
            <a:r>
              <a:rPr lang="en-US" sz="2300" b="0" i="1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pasar </a:t>
            </a:r>
            <a:r>
              <a:rPr lang="en-US" sz="2300" b="0" i="1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mempunyai</a:t>
            </a:r>
            <a:r>
              <a:rPr lang="en-US" sz="2300" b="0" i="1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1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tiga</a:t>
            </a:r>
            <a:r>
              <a:rPr lang="en-US" sz="2300" b="0" i="1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1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fungsi</a:t>
            </a:r>
            <a:r>
              <a:rPr lang="en-US" sz="2300" b="0" i="1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1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utama</a:t>
            </a:r>
            <a:r>
              <a:rPr lang="en-US" sz="2300" b="0" i="1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1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yaitu</a:t>
            </a:r>
            <a:endParaRPr lang="en-US" sz="2300" b="0" i="1" u="sng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endParaRPr lang="en-US" sz="23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Sarana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Distribusi</a:t>
            </a:r>
            <a:br>
              <a:rPr lang="en-US" sz="23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en-US" sz="23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	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sarana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distribusi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berfungsi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memperlancar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proses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penyaluran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dari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adanya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pasar,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berhubungan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baik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langsung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maupun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tidak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langsung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menawarkan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hasil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produksinya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kepada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dikatakan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berfungsi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baik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jika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kegiatan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distribusi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dari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berjalan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lancar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Sebaliknya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	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dikatakan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tidak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berfungsi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baik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jika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kegiatan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distribusi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seringkali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macet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endParaRPr lang="en-US" sz="23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l"/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2.  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Pembentuk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Harga</a:t>
            </a:r>
            <a:br>
              <a:rPr lang="en-US" sz="23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en-US" sz="23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	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merupakan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tempat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pertemuan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antara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penjual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pembeli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Di 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tersebut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penjual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menawarkan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kepada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pembeli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Pembeli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membutuhkan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akan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berusaha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menawar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harga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dari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tersebut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sehingga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terjadilah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tawar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menawar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antara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kedua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belah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pihak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Setelah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terjadi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kesepakatan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terbentuklah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harga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demikian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pasar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berfungsi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pembentuk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3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harga</a:t>
            </a:r>
            <a:r>
              <a:rPr lang="en-US" sz="23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300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3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825948" y="-52854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BC7757-59E5-49D7-BCC9-F1B6A7995115}"/>
              </a:ext>
            </a:extLst>
          </p:cNvPr>
          <p:cNvSpPr txBox="1"/>
          <p:nvPr/>
        </p:nvSpPr>
        <p:spPr>
          <a:xfrm>
            <a:off x="145774" y="662781"/>
            <a:ext cx="1194020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Harga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kesepakatan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tersebut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tentunya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diperhitungkan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oleh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penjual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pembeli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Penjual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tentu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memperhitungkan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laba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diinginkannya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sedangkan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pembeli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memperhitungkan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manfaat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serta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keadaan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keuangannya</a:t>
            </a:r>
            <a:endParaRPr lang="en-US" sz="24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en-US" sz="2400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3.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Sarana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Promosi</a:t>
            </a:r>
            <a:br>
              <a:rPr lang="en-US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en-US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	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sarana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promosi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artinya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pasar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tempat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memperkenalkan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menginformasikan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suatu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tentang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manfaat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keunggulan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pada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Promosi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dilakukan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menarik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minat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pembeli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terhadap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jasa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diperkenalkan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Promosi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dilakukan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berbagai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cara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antara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lain,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memasang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spanduk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menyebarkan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brosur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pameran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	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sebagainya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endParaRPr lang="en-US" sz="2400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Banyaknya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cara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promosi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dilakukan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oleh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membuat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lebih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selektif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memilih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dibeli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Biasanya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produsen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menawarkan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barang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harga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murah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kualitasnya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bagus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akan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pilihan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konsumen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400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49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D179FA-88C3-40A4-BD59-D84D8C4553DD}"/>
              </a:ext>
            </a:extLst>
          </p:cNvPr>
          <p:cNvSpPr txBox="1"/>
          <p:nvPr/>
        </p:nvSpPr>
        <p:spPr>
          <a:xfrm>
            <a:off x="490331" y="830280"/>
            <a:ext cx="11502887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u="sng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FUNGSI PERMINTAAN DAN PENAWARAN</a:t>
            </a:r>
          </a:p>
          <a:p>
            <a:endParaRPr lang="en-US" sz="2400" dirty="0">
              <a:solidFill>
                <a:srgbClr val="2A2A2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 pasar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dari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sebuah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komoditas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beserta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jumlahnya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dipengaruhi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oleh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terhadap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komoditas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tersebut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Kata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lainnya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pasar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dari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suatu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komoditas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bergantung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dari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konsumen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dilakukan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produsen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dalam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ekonomi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tentunya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sudah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asing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lagi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Karena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kedua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menjelaskan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hubungan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antara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komoditas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diminta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ditawarkan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383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055BBF-9145-408B-BA8F-F391ABDE79F2}"/>
              </a:ext>
            </a:extLst>
          </p:cNvPr>
          <p:cNvSpPr txBox="1"/>
          <p:nvPr/>
        </p:nvSpPr>
        <p:spPr>
          <a:xfrm>
            <a:off x="384311" y="662781"/>
            <a:ext cx="11555898" cy="701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Hal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terjadi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asumsi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seluruh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variabel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dianggap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konstan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hukum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(demand)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menyatakan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jika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rendah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maka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jumlah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diminta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naik.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Sebaliknya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jika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tinggi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maka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jumlah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permintaan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lebih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sedikit</a:t>
            </a:r>
            <a:r>
              <a:rPr lang="en-US" sz="240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Bentuk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permintaannya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adalah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Keterangan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P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Q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a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konstanta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b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kemiringan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gradient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A2A2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sz="2400" dirty="0"/>
          </a:p>
        </p:txBody>
      </p:sp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DA585D73-DE9C-442F-BFE9-F32C5BC8692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1" y="4197626"/>
            <a:ext cx="4081671" cy="1728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951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1C1F7A-E8AE-4056-9445-FD4D85E9D1DB}"/>
              </a:ext>
            </a:extLst>
          </p:cNvPr>
          <p:cNvSpPr txBox="1"/>
          <p:nvPr/>
        </p:nvSpPr>
        <p:spPr>
          <a:xfrm>
            <a:off x="795130" y="886673"/>
            <a:ext cx="111053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supply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merupakan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hubungan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antara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komoditas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ditawarkan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Di mana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hubungan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antara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selalu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berbanding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lurus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 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terjadi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tiap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tingkat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sesuai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periode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waktu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tertentunya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(ceteris paribus). </a:t>
            </a:r>
          </a:p>
          <a:p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Hukum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berbunyi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jika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kuantitas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jumah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produk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ditawarkan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memiliki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hubungan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positif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searah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produknya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endParaRPr lang="en-US" sz="2400" dirty="0">
              <a:solidFill>
                <a:srgbClr val="2A2A2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Hal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terjadi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asumsi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seluruh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variabel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dianggap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konstan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hukum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(supply)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menyatakan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jika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naik,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maka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ditawarkan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juga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bertambah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Sebaliknya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jika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jika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turun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maka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ditawarkan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juga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ikut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berkurang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Bentuk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penawarannya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adalah</a:t>
            </a:r>
            <a:r>
              <a:rPr lang="en-US" sz="240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en-US" sz="2400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712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595439-C570-45FC-BDCF-B90E9BBD3060}"/>
              </a:ext>
            </a:extLst>
          </p:cNvPr>
          <p:cNvSpPr txBox="1"/>
          <p:nvPr/>
        </p:nvSpPr>
        <p:spPr>
          <a:xfrm>
            <a:off x="569843" y="662781"/>
            <a:ext cx="7858540" cy="4055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Keterangan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konstanta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kemiringan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gradient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B114BE1C-DEF3-4DAF-9A8B-7DD768FF42C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20" y="424071"/>
            <a:ext cx="3976275" cy="1643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9052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F612AD-0AA3-4026-BC5C-274785F811A1}"/>
              </a:ext>
            </a:extLst>
          </p:cNvPr>
          <p:cNvSpPr txBox="1"/>
          <p:nvPr/>
        </p:nvSpPr>
        <p:spPr>
          <a:xfrm>
            <a:off x="781877" y="1016601"/>
            <a:ext cx="11145079" cy="9761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Persamaan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sebenarnya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penawaran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rumus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digunakan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nilainya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2A2A2A"/>
                </a:solidFill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Keterangan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		P   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		P1 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</a:t>
            </a:r>
            <a:r>
              <a:rPr lang="en-US" sz="2400" dirty="0" err="1">
                <a:solidFill>
                  <a:srgbClr val="2A2A2A"/>
                </a:solidFill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		P2 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		Q   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		Q1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		Q2 =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Keterangan</a:t>
            </a:r>
            <a:r>
              <a:rPr lang="en-US" sz="18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			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    =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P1  =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P2  =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diketahui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Q   =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Q1 =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diketahui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Q2 =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diketahui</a:t>
            </a:r>
            <a:r>
              <a:rPr lang="en-US" sz="20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A2A2A"/>
              </a:solidFill>
              <a:latin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7055644D-B0EC-4CDA-A8E2-3E39B201B52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20" y="2863789"/>
            <a:ext cx="3197709" cy="1689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345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FF601C-569E-4C11-914B-B3403E02F434}"/>
              </a:ext>
            </a:extLst>
          </p:cNvPr>
          <p:cNvSpPr txBox="1"/>
          <p:nvPr/>
        </p:nvSpPr>
        <p:spPr>
          <a:xfrm>
            <a:off x="609600" y="803416"/>
            <a:ext cx="10893287" cy="567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A2A2A"/>
                </a:solidFill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Rp 50,00,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60 unit.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Sedangkan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barangnya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senilai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Rp 20,00,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100 unit.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Berapakah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P1 = 50 	Q1 = 60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P2 = 20 	Q2 = 100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Pengerjaan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Rumus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US" sz="18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EE88DF20-171E-4594-8922-F2472E9FC75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686" y="4357478"/>
            <a:ext cx="3988904" cy="1641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4188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pic>
        <p:nvPicPr>
          <p:cNvPr id="4" name="Picture 3" descr="undefined">
            <a:extLst>
              <a:ext uri="{FF2B5EF4-FFF2-40B4-BE49-F238E27FC236}">
                <a16:creationId xmlns:a16="http://schemas.microsoft.com/office/drawing/2014/main" id="{E189D644-9D41-4FBA-A9EB-A5725E9B9F6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63" y="543339"/>
            <a:ext cx="3824702" cy="234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undefined">
            <a:extLst>
              <a:ext uri="{FF2B5EF4-FFF2-40B4-BE49-F238E27FC236}">
                <a16:creationId xmlns:a16="http://schemas.microsoft.com/office/drawing/2014/main" id="{84F9500E-C80E-46D1-8080-9D294A4767E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36" y="2887783"/>
            <a:ext cx="4222682" cy="234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4FEE6D58-6585-46BE-B316-3159B9E779C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013" y="557506"/>
            <a:ext cx="3581400" cy="1605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undefined">
            <a:extLst>
              <a:ext uri="{FF2B5EF4-FFF2-40B4-BE49-F238E27FC236}">
                <a16:creationId xmlns:a16="http://schemas.microsoft.com/office/drawing/2014/main" id="{D883116C-51DE-4512-8E16-C11B10CF1DC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070" y="2257719"/>
            <a:ext cx="5976730" cy="160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5BE11D-0ED6-4191-A0E5-F7706285DCA8}"/>
              </a:ext>
            </a:extLst>
          </p:cNvPr>
          <p:cNvSpPr txBox="1"/>
          <p:nvPr/>
        </p:nvSpPr>
        <p:spPr>
          <a:xfrm>
            <a:off x="4996070" y="4325700"/>
            <a:ext cx="65881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fungsi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permintaannya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 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 = 95 – 0,75Q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4921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A70A0C-9B7D-49BE-AF39-57BB9B49B7E8}"/>
              </a:ext>
            </a:extLst>
          </p:cNvPr>
          <p:cNvSpPr txBox="1"/>
          <p:nvPr/>
        </p:nvSpPr>
        <p:spPr>
          <a:xfrm>
            <a:off x="702365" y="779319"/>
            <a:ext cx="10721009" cy="540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B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Rp 60,00,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ditawarkan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20 unit.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Sedangkan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barangnya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senilai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Rp 40,00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penawarannya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30 unit.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Berapakah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penawarannya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P1 = 60 	Q1 = 20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P2 = 40 	Q2 = 30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Pengerjaan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Rumus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2A2A2A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US" sz="18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4D1F2094-65B2-4E22-99D4-CA5950141DE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003" y="4138894"/>
            <a:ext cx="4191622" cy="1939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5128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pic>
        <p:nvPicPr>
          <p:cNvPr id="4" name="Picture 3" descr="undefined">
            <a:extLst>
              <a:ext uri="{FF2B5EF4-FFF2-40B4-BE49-F238E27FC236}">
                <a16:creationId xmlns:a16="http://schemas.microsoft.com/office/drawing/2014/main" id="{EBC170FE-3490-4C0C-B8D9-88E484452B8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24" y="662780"/>
            <a:ext cx="3672302" cy="2226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undefined">
            <a:extLst>
              <a:ext uri="{FF2B5EF4-FFF2-40B4-BE49-F238E27FC236}">
                <a16:creationId xmlns:a16="http://schemas.microsoft.com/office/drawing/2014/main" id="{7D8F3CFC-0489-47A0-8227-90B5DFBDF4D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1" y="2977480"/>
            <a:ext cx="4260367" cy="1983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4C5C5E09-97A2-4D6F-B8B6-6A92F6DF843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95" y="998934"/>
            <a:ext cx="3838161" cy="1325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undefined">
            <a:extLst>
              <a:ext uri="{FF2B5EF4-FFF2-40B4-BE49-F238E27FC236}">
                <a16:creationId xmlns:a16="http://schemas.microsoft.com/office/drawing/2014/main" id="{F6058509-D4E2-4D97-99A3-23CCBDA0FDA5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387" y="2210460"/>
            <a:ext cx="5145983" cy="15340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BED0B3-F114-447E-A95F-9C842B085F5D}"/>
              </a:ext>
            </a:extLst>
          </p:cNvPr>
          <p:cNvSpPr txBox="1"/>
          <p:nvPr/>
        </p:nvSpPr>
        <p:spPr>
          <a:xfrm>
            <a:off x="5203964" y="3764720"/>
            <a:ext cx="55394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sz="2400" b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penawarannya</a:t>
            </a:r>
            <a:r>
              <a:rPr lang="en-US" sz="2400" b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 = 100 – 2Q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8670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F76185-8595-4B2B-96E3-F207CCF9BDB6}"/>
              </a:ext>
            </a:extLst>
          </p:cNvPr>
          <p:cNvSpPr txBox="1"/>
          <p:nvPr/>
        </p:nvSpPr>
        <p:spPr>
          <a:xfrm>
            <a:off x="543339" y="850167"/>
            <a:ext cx="11078817" cy="17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kern="1800" dirty="0" err="1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sz="2400" b="1" kern="1800" dirty="0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b="1" kern="1800" dirty="0" err="1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2400" b="1" kern="1800" dirty="0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1800" dirty="0" err="1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Penyebab</a:t>
            </a:r>
            <a:r>
              <a:rPr lang="en-US" sz="2400" b="1" kern="1800" dirty="0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1800" dirty="0" err="1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Efek</a:t>
            </a:r>
            <a:r>
              <a:rPr lang="en-US" sz="2400" b="1" kern="1800" dirty="0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 Dan Cara </a:t>
            </a:r>
            <a:r>
              <a:rPr lang="en-US" sz="2400" b="1" kern="1800" dirty="0" err="1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Menghitung</a:t>
            </a:r>
            <a:r>
              <a:rPr lang="en-US" sz="2400" b="1" kern="1800" dirty="0">
                <a:solidFill>
                  <a:srgbClr val="333333"/>
                </a:solidFill>
                <a:effectLst/>
                <a:latin typeface="Heebo" panose="020B0604020202020204" pitchFamily="2" charset="-79"/>
                <a:ea typeface="Times New Roman" panose="02020603050405020304" pitchFamily="18" charset="0"/>
                <a:cs typeface="Times New Roman" panose="02020603050405020304" pitchFamily="18" charset="0"/>
              </a:rPr>
              <a:t> Surplus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b="1" kern="1800" dirty="0">
              <a:solidFill>
                <a:srgbClr val="333333"/>
              </a:solidFill>
              <a:latin typeface="Heebo" panose="020B0604020202020204" pitchFamily="2" charset="-79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900" b="1" kern="1800" dirty="0">
              <a:solidFill>
                <a:srgbClr val="333333"/>
              </a:solidFill>
              <a:effectLst/>
              <a:latin typeface="Heebo" panose="020B0604020202020204" pitchFamily="2" charset="-79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900" b="1" kern="1800" dirty="0">
              <a:solidFill>
                <a:srgbClr val="333333"/>
              </a:solidFill>
              <a:latin typeface="Heebo" panose="020B0604020202020204" pitchFamily="2" charset="-79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Pengertian Surplus Adalah: Contoh, Penyebab, Efek Dan Cara Menghitung Surplus">
            <a:extLst>
              <a:ext uri="{FF2B5EF4-FFF2-40B4-BE49-F238E27FC236}">
                <a16:creationId xmlns:a16="http://schemas.microsoft.com/office/drawing/2014/main" id="{EDAFB93D-2CD5-49BA-A3DC-3CA83C83A09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70" y="1510748"/>
            <a:ext cx="10349947" cy="47707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7438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AB1A7C-BDB1-40EE-ABB8-981238703114}"/>
              </a:ext>
            </a:extLst>
          </p:cNvPr>
          <p:cNvSpPr txBox="1"/>
          <p:nvPr/>
        </p:nvSpPr>
        <p:spPr>
          <a:xfrm>
            <a:off x="1577009" y="704881"/>
            <a:ext cx="7460973" cy="5635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kelebihan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Anda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butuhkan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rencanakan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Misalnya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memasak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setelah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berlebih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kelebihan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surplus.</a:t>
            </a: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000000"/>
              </a:solidFill>
              <a:latin typeface="PT Serif" panose="020A06030405050202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1275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4E86E7-F391-4372-8BA5-CDE9246EAA66}"/>
              </a:ext>
            </a:extLst>
          </p:cNvPr>
          <p:cNvSpPr txBox="1"/>
          <p:nvPr/>
        </p:nvSpPr>
        <p:spPr>
          <a:xfrm>
            <a:off x="503583" y="894274"/>
            <a:ext cx="11502887" cy="5469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dirty="0" err="1">
                <a:solidFill>
                  <a:srgbClr val="000000"/>
                </a:solidFill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alam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dunia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dikenal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istilah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 </a:t>
            </a:r>
            <a:r>
              <a:rPr lang="en-US" sz="2400" b="1" dirty="0" err="1">
                <a:solidFill>
                  <a:srgbClr val="AF0B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Pengertian Produsen Adalah? Perbedaannya Dengan Distributor, Grosir, Pengecer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perekonomian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Surplus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maksimum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dibayar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pasarnya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bahasa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mudahnya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misalkan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membayar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20.000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sebungkus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rokok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namun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ternyata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rokok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inginkan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18.000/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bungkus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mendapat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Rp 2.000.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717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7F248AE-1E9B-42A1-832E-811EC72C5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88" y="157481"/>
            <a:ext cx="6838121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aljabar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Manfaat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marjinal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Harga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grafis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2400" dirty="0" err="1">
                <a:solidFill>
                  <a:srgbClr val="000000"/>
                </a:solidFill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enghitungnya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mencari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area di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bawah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kurva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di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dibayarkan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hingga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dibeli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Karena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kurva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penawaran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linier,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lihat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segitiga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Grafik Dari Surplus Konsumen">
            <a:extLst>
              <a:ext uri="{FF2B5EF4-FFF2-40B4-BE49-F238E27FC236}">
                <a16:creationId xmlns:a16="http://schemas.microsoft.com/office/drawing/2014/main" id="{43A5B96B-6A27-4937-8A7A-4A66E1559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697" y="1882535"/>
            <a:ext cx="4333875" cy="369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079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779A33-F510-405A-93B9-886543B72FFB}"/>
              </a:ext>
            </a:extLst>
          </p:cNvPr>
          <p:cNvSpPr txBox="1"/>
          <p:nvPr/>
        </p:nvSpPr>
        <p:spPr>
          <a:xfrm>
            <a:off x="689113" y="384830"/>
            <a:ext cx="10084904" cy="7794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Surplus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selisih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terendah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mana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siap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menjual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sebenarnya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menjual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jual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daripada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menerimanya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920"/>
              </a:spcAft>
            </a:pP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Contohnya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menjual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motor A </a:t>
            </a:r>
          </a:p>
          <a:p>
            <a:pPr>
              <a:spcAft>
                <a:spcPts val="1920"/>
              </a:spcAft>
            </a:pP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keluaran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terbarunya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seharga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12.000.000, </a:t>
            </a:r>
          </a:p>
          <a:p>
            <a:pPr>
              <a:spcAft>
                <a:spcPts val="1920"/>
              </a:spcAft>
            </a:pP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ternyata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laku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terjual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14.000.000, </a:t>
            </a:r>
          </a:p>
          <a:p>
            <a:pPr>
              <a:spcAft>
                <a:spcPts val="1920"/>
              </a:spcAft>
            </a:pP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mendapat</a:t>
            </a:r>
            <a:endParaRPr lang="en-US" sz="1600" dirty="0">
              <a:solidFill>
                <a:srgbClr val="000000"/>
              </a:solidFill>
              <a:effectLst/>
              <a:latin typeface="PT Serif" panose="020A060304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92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prodsen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sz="16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2.000.000.</a:t>
            </a:r>
          </a:p>
          <a:p>
            <a:pPr>
              <a:lnSpc>
                <a:spcPts val="2250"/>
              </a:lnSpc>
              <a:spcAft>
                <a:spcPts val="1920"/>
              </a:spcAft>
            </a:pPr>
            <a:endParaRPr lang="en-US" dirty="0">
              <a:solidFill>
                <a:srgbClr val="000000"/>
              </a:solidFill>
              <a:latin typeface="PT Serif" panose="020A060304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  <a:spcAft>
                <a:spcPts val="1920"/>
              </a:spcAft>
            </a:pPr>
            <a:endParaRPr lang="en-US" sz="1200" dirty="0">
              <a:solidFill>
                <a:srgbClr val="000000"/>
              </a:solidFill>
              <a:effectLst/>
              <a:latin typeface="PT Serif" panose="020A060304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  <a:spcAft>
                <a:spcPts val="192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Grafis Dari Surplus Konsumen">
            <a:extLst>
              <a:ext uri="{FF2B5EF4-FFF2-40B4-BE49-F238E27FC236}">
                <a16:creationId xmlns:a16="http://schemas.microsoft.com/office/drawing/2014/main" id="{A447C328-8E9A-4A22-B0E7-DED3EF44CEE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1" y="3822736"/>
            <a:ext cx="4008991" cy="2650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0458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FEDF6E-8DF1-452E-82EB-0AB39AA46D8F}"/>
              </a:ext>
            </a:extLst>
          </p:cNvPr>
          <p:cNvSpPr txBox="1"/>
          <p:nvPr/>
        </p:nvSpPr>
        <p:spPr>
          <a:xfrm>
            <a:off x="649356" y="305664"/>
            <a:ext cx="11118574" cy="6606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contoh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surplus?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Surplus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konomi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menjual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situs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lelang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orang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mencantumkan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item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terendah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terima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item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Surplus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nggaran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lainnya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Jika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mengharapkan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menghasilkan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100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tilyun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pendapatan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menghabiskan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95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trilyun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negara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diproyeksikan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Rp 5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trilyun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  <a:spcAft>
                <a:spcPts val="192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78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D1477F-0F56-4642-99B9-C01E34C8CD52}"/>
              </a:ext>
            </a:extLst>
          </p:cNvPr>
          <p:cNvSpPr txBox="1"/>
          <p:nvPr/>
        </p:nvSpPr>
        <p:spPr>
          <a:xfrm>
            <a:off x="1245704" y="479820"/>
            <a:ext cx="7381461" cy="4812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surplus?</a:t>
            </a: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kali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bisnis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membelanjakan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sedikit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daripada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penghasilannya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pengeluaran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kecil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dibandingkan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pendapatan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penawaran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berada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ekuilibrium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perubahaan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269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C2658D-4550-4658-A2A9-CED603E0A518}"/>
              </a:ext>
            </a:extLst>
          </p:cNvPr>
          <p:cNvSpPr txBox="1"/>
          <p:nvPr/>
        </p:nvSpPr>
        <p:spPr>
          <a:xfrm>
            <a:off x="238539" y="43898"/>
            <a:ext cx="11688417" cy="6616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Apa</a:t>
            </a: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efek</a:t>
            </a: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surplus</a:t>
            </a: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Ketika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berarti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penawaran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berada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ekuilibrium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berarti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kemungkinan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berubah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menciptakan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keseimbangan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penawaran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turun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sampai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penawaran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ditawarkan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Pada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gilirannya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penurunan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penurunan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mengurangi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pasokan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Akhirnya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penawaran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dan juga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mencapai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ekuilibrium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Pada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kenyataannya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mungkin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keseimbangan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sempurna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448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BC54B3-6BDE-453F-AF43-C032ACFA2313}"/>
              </a:ext>
            </a:extLst>
          </p:cNvPr>
          <p:cNvSpPr txBox="1"/>
          <p:nvPr/>
        </p:nvSpPr>
        <p:spPr>
          <a:xfrm>
            <a:off x="675859" y="745509"/>
            <a:ext cx="9793357" cy="536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surplus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kesejahteraan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menunjukkan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memperhitungkan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sebagian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perhitungan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mengacu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siap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dibayar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sebenarnya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dibayar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664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7C4E78-329C-4E52-9526-2D0FAFFBB9B2}"/>
              </a:ext>
            </a:extLst>
          </p:cNvPr>
          <p:cNvSpPr txBox="1"/>
          <p:nvPr/>
        </p:nvSpPr>
        <p:spPr>
          <a:xfrm>
            <a:off x="675860" y="1009324"/>
            <a:ext cx="9846365" cy="4258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surplus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perhitungan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(juga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kesejahteraan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total)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92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selisih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minimum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dijualnya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jual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56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1CD627-24E8-445A-871C-DEFDD8BB08A2}"/>
              </a:ext>
            </a:extLst>
          </p:cNvPr>
          <p:cNvSpPr txBox="1"/>
          <p:nvPr/>
        </p:nvSpPr>
        <p:spPr>
          <a:xfrm>
            <a:off x="119270" y="522029"/>
            <a:ext cx="11966713" cy="5681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Anda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menghitung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rumus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Harga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maksimum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dibayar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aktual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dibayarkan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= surplus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endParaRPr lang="en-US" sz="2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920"/>
              </a:spcAft>
            </a:pPr>
            <a:endParaRPr lang="en-US" sz="2400" dirty="0">
              <a:solidFill>
                <a:srgbClr val="000000"/>
              </a:solidFill>
              <a:effectLst/>
              <a:latin typeface="PT Serif" panose="020A060304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rumus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sebenarnya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minimum yang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diterima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= surplus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920"/>
              </a:spcAft>
            </a:pPr>
            <a:endParaRPr lang="en-US" sz="2400" dirty="0">
              <a:solidFill>
                <a:srgbClr val="000000"/>
              </a:solidFill>
              <a:effectLst/>
              <a:latin typeface="PT Serif" panose="020A060304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92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mencari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surplus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tambahkan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keduanya</a:t>
            </a:r>
            <a:r>
              <a:rPr lang="en-US" sz="2400" dirty="0">
                <a:solidFill>
                  <a:srgbClr val="000000"/>
                </a:solidFill>
                <a:effectLst/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Surplus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+ surplus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produsen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= surplus </a:t>
            </a:r>
            <a:r>
              <a:rPr lang="en-US" sz="2400" b="1" i="1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944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321195-7176-4818-8A62-DDD0163FED8E}"/>
              </a:ext>
            </a:extLst>
          </p:cNvPr>
          <p:cNvSpPr txBox="1"/>
          <p:nvPr/>
        </p:nvSpPr>
        <p:spPr>
          <a:xfrm>
            <a:off x="291549" y="1142433"/>
            <a:ext cx="5035826" cy="368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Jika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A. Rp60,00 per unit,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maka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20 unit.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jika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Rp40,00 per unit,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maka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permintaan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30 unit.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Tentukan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persamaan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fungsi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permintaan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!</a:t>
            </a: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P1 = 60 	Q1 = 20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P2 = 40 	Q2 = 30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AAA64-17FB-4D8A-AC65-33B05CE37527}"/>
              </a:ext>
            </a:extLst>
          </p:cNvPr>
          <p:cNvSpPr txBox="1"/>
          <p:nvPr/>
        </p:nvSpPr>
        <p:spPr>
          <a:xfrm>
            <a:off x="5552662" y="1182535"/>
            <a:ext cx="6096000" cy="3709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Harga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barang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B. Rp60,00 per unit,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ditawarkan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adalah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20 unit. Dan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jika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Pak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Bahrun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menjual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harga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Rp80,00 per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unit,danjumlah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penawarannya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30 unit.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Tentukan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fungsi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penawaran</a:t>
            </a:r>
            <a:r>
              <a:rPr lang="en-US" sz="24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>
              <a:solidFill>
                <a:srgbClr val="2A2A2A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P1 = 60 	Q1 = 20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A2A2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P2 = 80 	Q2 = 30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82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4B96C7-0A15-4523-A9B4-B4E5A67D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1" t="1347" r="1018" b="84031"/>
          <a:stretch/>
        </p:blipFill>
        <p:spPr>
          <a:xfrm>
            <a:off x="8931964" y="0"/>
            <a:ext cx="3260035" cy="132556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84AB1C-4EF4-4DC7-936A-15EBB813F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1954" r="1018" b="23193"/>
          <a:stretch/>
        </p:blipFill>
        <p:spPr>
          <a:xfrm>
            <a:off x="0" y="6400800"/>
            <a:ext cx="12192000" cy="43997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54E5EE-5D41-4383-92C6-D0280A50B6F5}"/>
              </a:ext>
            </a:extLst>
          </p:cNvPr>
          <p:cNvSpPr txBox="1"/>
          <p:nvPr/>
        </p:nvSpPr>
        <p:spPr>
          <a:xfrm>
            <a:off x="3048000" y="2068203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WASSALAM WR.WB 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2741219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1920</Words>
  <Application>Microsoft Office PowerPoint</Application>
  <PresentationFormat>Widescreen</PresentationFormat>
  <Paragraphs>161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Arial</vt:lpstr>
      <vt:lpstr>Calibri</vt:lpstr>
      <vt:lpstr>Calibri Light</vt:lpstr>
      <vt:lpstr>Heebo</vt:lpstr>
      <vt:lpstr>inherit</vt:lpstr>
      <vt:lpstr>Open Sans</vt:lpstr>
      <vt:lpstr>PT Serif</vt:lpstr>
      <vt:lpstr>Roboto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aza el munadiyan</dc:creator>
  <cp:lastModifiedBy>DAVI MUNGGARAN</cp:lastModifiedBy>
  <cp:revision>33</cp:revision>
  <dcterms:created xsi:type="dcterms:W3CDTF">2020-10-28T03:43:15Z</dcterms:created>
  <dcterms:modified xsi:type="dcterms:W3CDTF">2021-10-14T12:21:56Z</dcterms:modified>
</cp:coreProperties>
</file>