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365" r:id="rId4"/>
    <p:sldId id="265" r:id="rId5"/>
    <p:sldId id="401" r:id="rId6"/>
    <p:sldId id="402" r:id="rId7"/>
    <p:sldId id="403" r:id="rId8"/>
    <p:sldId id="404" r:id="rId9"/>
    <p:sldId id="405" r:id="rId10"/>
    <p:sldId id="366" r:id="rId11"/>
    <p:sldId id="406" r:id="rId12"/>
    <p:sldId id="407" r:id="rId13"/>
    <p:sldId id="408" r:id="rId14"/>
    <p:sldId id="409" r:id="rId15"/>
    <p:sldId id="410" r:id="rId16"/>
    <p:sldId id="41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2AF81EE-FD56-43B6-B190-D58E00F2B6D5}"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184458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AF81EE-FD56-43B6-B190-D58E00F2B6D5}"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146334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AF81EE-FD56-43B6-B190-D58E00F2B6D5}"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317004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AF81EE-FD56-43B6-B190-D58E00F2B6D5}"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248294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AF81EE-FD56-43B6-B190-D58E00F2B6D5}"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153826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AF81EE-FD56-43B6-B190-D58E00F2B6D5}"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106931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AF81EE-FD56-43B6-B190-D58E00F2B6D5}"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98874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AF81EE-FD56-43B6-B190-D58E00F2B6D5}"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235434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F81EE-FD56-43B6-B190-D58E00F2B6D5}"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290096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AF81EE-FD56-43B6-B190-D58E00F2B6D5}"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140252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AF81EE-FD56-43B6-B190-D58E00F2B6D5}"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137D2-78A5-4062-B578-F585AA97301C}" type="slidenum">
              <a:rPr lang="en-US" smtClean="0"/>
              <a:t>‹#›</a:t>
            </a:fld>
            <a:endParaRPr lang="en-US"/>
          </a:p>
        </p:txBody>
      </p:sp>
    </p:spTree>
    <p:extLst>
      <p:ext uri="{BB962C8B-B14F-4D97-AF65-F5344CB8AC3E}">
        <p14:creationId xmlns:p14="http://schemas.microsoft.com/office/powerpoint/2010/main" val="23747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F81EE-FD56-43B6-B190-D58E00F2B6D5}"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137D2-78A5-4062-B578-F585AA97301C}" type="slidenum">
              <a:rPr lang="en-US" smtClean="0"/>
              <a:t>‹#›</a:t>
            </a:fld>
            <a:endParaRPr lang="en-US"/>
          </a:p>
        </p:txBody>
      </p:sp>
    </p:spTree>
    <p:extLst>
      <p:ext uri="{BB962C8B-B14F-4D97-AF65-F5344CB8AC3E}">
        <p14:creationId xmlns:p14="http://schemas.microsoft.com/office/powerpoint/2010/main" val="1951859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751660" y="167428"/>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2" name="Rectangle 1"/>
          <p:cNvSpPr/>
          <p:nvPr/>
        </p:nvSpPr>
        <p:spPr>
          <a:xfrm>
            <a:off x="38637" y="102344"/>
            <a:ext cx="1292181" cy="369332"/>
          </a:xfrm>
          <a:prstGeom prst="rect">
            <a:avLst/>
          </a:prstGeom>
        </p:spPr>
        <p:txBody>
          <a:bodyPr wrap="square">
            <a:spAutoFit/>
          </a:bodyPr>
          <a:lstStyle/>
          <a:p>
            <a:pPr algn="ctr"/>
            <a:r>
              <a:rPr lang="en-US" b="1" dirty="0" smtClean="0">
                <a:latin typeface="Times New Roman" panose="02020603050405020304" pitchFamily="18" charset="0"/>
                <a:cs typeface="Times New Roman" panose="02020603050405020304" pitchFamily="18" charset="0"/>
              </a:rPr>
              <a:t>Chapter </a:t>
            </a:r>
            <a:r>
              <a:rPr lang="en-US" b="1" dirty="0" smtClean="0">
                <a:latin typeface="Times New Roman" panose="02020603050405020304" pitchFamily="18" charset="0"/>
                <a:cs typeface="Times New Roman" panose="02020603050405020304" pitchFamily="18" charset="0"/>
              </a:rPr>
              <a:t>12</a:t>
            </a:r>
            <a:endParaRPr lang="en-US" b="1" dirty="0" smtClean="0">
              <a:latin typeface="Times New Roman" panose="02020603050405020304" pitchFamily="18" charset="0"/>
              <a:cs typeface="Times New Roman" panose="02020603050405020304" pitchFamily="18" charset="0"/>
            </a:endParaRPr>
          </a:p>
        </p:txBody>
      </p:sp>
      <p:sp>
        <p:nvSpPr>
          <p:cNvPr id="5" name="Rectangle 4"/>
          <p:cNvSpPr/>
          <p:nvPr/>
        </p:nvSpPr>
        <p:spPr>
          <a:xfrm>
            <a:off x="1791236" y="1843940"/>
            <a:ext cx="7836795" cy="1569660"/>
          </a:xfrm>
          <a:prstGeom prst="rect">
            <a:avLst/>
          </a:prstGeom>
        </p:spPr>
        <p:txBody>
          <a:bodyPr wrap="square">
            <a:spAutoFit/>
          </a:bodyPr>
          <a:lstStyle/>
          <a:p>
            <a:pPr algn="ctr"/>
            <a:r>
              <a:rPr lang="en-US" sz="4800" b="1" dirty="0"/>
              <a:t>Entrepreneurship, Organization, and Innovation</a:t>
            </a:r>
            <a:endParaRPr lang="en-US" sz="4800" b="1" dirty="0"/>
          </a:p>
        </p:txBody>
      </p:sp>
      <p:sp>
        <p:nvSpPr>
          <p:cNvPr id="8" name="Rectangle 7"/>
          <p:cNvSpPr/>
          <p:nvPr/>
        </p:nvSpPr>
        <p:spPr>
          <a:xfrm>
            <a:off x="616039" y="5752151"/>
            <a:ext cx="10807522" cy="400110"/>
          </a:xfrm>
          <a:prstGeom prst="rect">
            <a:avLst/>
          </a:prstGeom>
        </p:spPr>
        <p:txBody>
          <a:bodyPr wrap="square">
            <a:spAutoFit/>
          </a:bodyPr>
          <a:lstStyle/>
          <a:p>
            <a:pPr algn="ctr"/>
            <a:r>
              <a:rPr lang="en-US" sz="2000" b="1" dirty="0" err="1" smtClean="0">
                <a:latin typeface="Times New Roman" panose="02020603050405020304" pitchFamily="18" charset="0"/>
                <a:cs typeface="Times New Roman" panose="02020603050405020304" pitchFamily="18" charset="0"/>
              </a:rPr>
              <a:t>Ekonomi</a:t>
            </a:r>
            <a:r>
              <a:rPr lang="en-US" sz="2000" b="1" dirty="0" smtClean="0">
                <a:latin typeface="Times New Roman" panose="02020603050405020304" pitchFamily="18" charset="0"/>
                <a:cs typeface="Times New Roman" panose="02020603050405020304" pitchFamily="18" charset="0"/>
              </a:rPr>
              <a:t> Pembangunan					</a:t>
            </a:r>
            <a:r>
              <a:rPr lang="en-US" sz="2000" b="1" dirty="0" err="1" smtClean="0">
                <a:latin typeface="Times New Roman" panose="02020603050405020304" pitchFamily="18" charset="0"/>
                <a:cs typeface="Times New Roman" panose="02020603050405020304" pitchFamily="18" charset="0"/>
              </a:rPr>
              <a:t>Aza</a:t>
            </a:r>
            <a:r>
              <a:rPr lang="en-US" sz="2000" b="1" dirty="0" smtClean="0">
                <a:latin typeface="Times New Roman" panose="02020603050405020304" pitchFamily="18" charset="0"/>
                <a:cs typeface="Times New Roman" panose="02020603050405020304" pitchFamily="18" charset="0"/>
              </a:rPr>
              <a:t> El </a:t>
            </a:r>
            <a:r>
              <a:rPr lang="en-US" sz="2000" b="1" dirty="0" err="1" smtClean="0">
                <a:latin typeface="Times New Roman" panose="02020603050405020304" pitchFamily="18" charset="0"/>
                <a:cs typeface="Times New Roman" panose="02020603050405020304" pitchFamily="18" charset="0"/>
              </a:rPr>
              <a:t>Munadiyan</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Ssi</a:t>
            </a:r>
            <a:r>
              <a:rPr lang="en-US" sz="2000" b="1" dirty="0" smtClean="0">
                <a:latin typeface="Times New Roman" panose="02020603050405020304" pitchFamily="18" charset="0"/>
                <a:cs typeface="Times New Roman" panose="02020603050405020304" pitchFamily="18" charset="0"/>
              </a:rPr>
              <a:t>, MM, AMPR</a:t>
            </a:r>
            <a:endParaRPr lang="id-ID" sz="2000" b="1" dirty="0">
              <a:latin typeface="Times New Roman" panose="02020603050405020304" pitchFamily="18" charset="0"/>
              <a:cs typeface="Times New Roman" panose="02020603050405020304" pitchFamily="18" charset="0"/>
            </a:endParaRPr>
          </a:p>
        </p:txBody>
      </p:sp>
      <p:sp>
        <p:nvSpPr>
          <p:cNvPr id="9" name="Rectangle 8"/>
          <p:cNvSpPr/>
          <p:nvPr/>
        </p:nvSpPr>
        <p:spPr>
          <a:xfrm>
            <a:off x="4389549" y="3595272"/>
            <a:ext cx="2642316" cy="400110"/>
          </a:xfrm>
          <a:prstGeom prst="rect">
            <a:avLst/>
          </a:prstGeom>
        </p:spPr>
        <p:txBody>
          <a:bodyPr wrap="square">
            <a:spAutoFit/>
          </a:bodyPr>
          <a:lstStyle/>
          <a:p>
            <a:pPr algn="ctr"/>
            <a:r>
              <a:rPr lang="en-US" sz="2000" b="1" dirty="0" smtClean="0"/>
              <a:t>- E. Wayne </a:t>
            </a:r>
            <a:r>
              <a:rPr lang="en-US" sz="2000" b="1" dirty="0" err="1" smtClean="0"/>
              <a:t>Nafziger</a:t>
            </a:r>
            <a:r>
              <a:rPr lang="en-US" sz="2000" b="1" dirty="0" smtClean="0"/>
              <a:t> -</a:t>
            </a:r>
            <a:endParaRPr lang="id-ID"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369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584234"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325856" y="370393"/>
            <a:ext cx="6950707" cy="523220"/>
          </a:xfrm>
          <a:prstGeom prst="rect">
            <a:avLst/>
          </a:prstGeom>
        </p:spPr>
        <p:txBody>
          <a:bodyPr wrap="square">
            <a:spAutoFit/>
          </a:bodyPr>
          <a:lstStyle/>
          <a:p>
            <a:r>
              <a:rPr lang="en-US" sz="2800" b="1" dirty="0"/>
              <a:t>Functions of the Entrepreneur</a:t>
            </a:r>
            <a:endParaRPr lang="en-US" sz="2800" b="1" dirty="0"/>
          </a:p>
        </p:txBody>
      </p:sp>
      <p:sp>
        <p:nvSpPr>
          <p:cNvPr id="8" name="Rectangle 7"/>
          <p:cNvSpPr/>
          <p:nvPr/>
        </p:nvSpPr>
        <p:spPr>
          <a:xfrm>
            <a:off x="428888" y="1131245"/>
            <a:ext cx="10981794" cy="5170646"/>
          </a:xfrm>
          <a:prstGeom prst="rect">
            <a:avLst/>
          </a:prstGeom>
        </p:spPr>
        <p:txBody>
          <a:bodyPr wrap="square">
            <a:spAutoFit/>
          </a:bodyPr>
          <a:lstStyle/>
          <a:p>
            <a:pPr algn="just"/>
            <a:r>
              <a:rPr lang="en-US" sz="1600" b="1" dirty="0" err="1"/>
              <a:t>Hubungan</a:t>
            </a:r>
            <a:r>
              <a:rPr lang="en-US" sz="1600" b="1" dirty="0"/>
              <a:t> </a:t>
            </a:r>
            <a:r>
              <a:rPr lang="en-US" sz="1600" b="1" dirty="0" err="1"/>
              <a:t>pertukaran</a:t>
            </a:r>
            <a:r>
              <a:rPr lang="en-US" sz="1600" b="1" dirty="0"/>
              <a:t> </a:t>
            </a:r>
          </a:p>
          <a:p>
            <a:pPr algn="just"/>
            <a:r>
              <a:rPr lang="en-US" sz="1600" dirty="0"/>
              <a:t>1. </a:t>
            </a:r>
            <a:r>
              <a:rPr lang="en-US" sz="1600" dirty="0" err="1"/>
              <a:t>Melihat</a:t>
            </a:r>
            <a:r>
              <a:rPr lang="en-US" sz="1600" dirty="0"/>
              <a:t> </a:t>
            </a:r>
            <a:r>
              <a:rPr lang="en-US" sz="1600" dirty="0" err="1"/>
              <a:t>peluang</a:t>
            </a:r>
            <a:r>
              <a:rPr lang="en-US" sz="1600" dirty="0"/>
              <a:t> </a:t>
            </a:r>
            <a:r>
              <a:rPr lang="en-US" sz="1600" dirty="0" err="1"/>
              <a:t>pasar</a:t>
            </a:r>
            <a:r>
              <a:rPr lang="en-US" sz="1600" dirty="0"/>
              <a:t> (</a:t>
            </a:r>
            <a:r>
              <a:rPr lang="en-US" sz="1600" dirty="0" err="1"/>
              <a:t>baru</a:t>
            </a:r>
            <a:r>
              <a:rPr lang="en-US" sz="1600" dirty="0"/>
              <a:t> </a:t>
            </a:r>
            <a:r>
              <a:rPr lang="en-US" sz="1600" dirty="0" err="1"/>
              <a:t>atau</a:t>
            </a:r>
            <a:r>
              <a:rPr lang="en-US" sz="1600" dirty="0"/>
              <a:t> </a:t>
            </a:r>
            <a:r>
              <a:rPr lang="en-US" sz="1600" dirty="0" err="1"/>
              <a:t>imitatif</a:t>
            </a:r>
            <a:r>
              <a:rPr lang="en-US" sz="1600" dirty="0"/>
              <a:t>) </a:t>
            </a:r>
          </a:p>
          <a:p>
            <a:pPr algn="just"/>
            <a:r>
              <a:rPr lang="en-US" sz="1600" dirty="0"/>
              <a:t>2. </a:t>
            </a:r>
            <a:r>
              <a:rPr lang="en-US" sz="1600" dirty="0" err="1"/>
              <a:t>Memperoleh</a:t>
            </a:r>
            <a:r>
              <a:rPr lang="en-US" sz="1600" dirty="0"/>
              <a:t> </a:t>
            </a:r>
            <a:r>
              <a:rPr lang="en-US" sz="1600" dirty="0" err="1"/>
              <a:t>komando</a:t>
            </a:r>
            <a:r>
              <a:rPr lang="en-US" sz="1600" dirty="0"/>
              <a:t> </a:t>
            </a:r>
            <a:r>
              <a:rPr lang="en-US" sz="1600" dirty="0" err="1"/>
              <a:t>atas</a:t>
            </a:r>
            <a:r>
              <a:rPr lang="en-US" sz="1600" dirty="0"/>
              <a:t> </a:t>
            </a:r>
            <a:r>
              <a:rPr lang="en-US" sz="1600" dirty="0" err="1"/>
              <a:t>sumber</a:t>
            </a:r>
            <a:r>
              <a:rPr lang="en-US" sz="1600" dirty="0"/>
              <a:t> </a:t>
            </a:r>
            <a:r>
              <a:rPr lang="en-US" sz="1600" dirty="0" err="1"/>
              <a:t>daya</a:t>
            </a:r>
            <a:r>
              <a:rPr lang="en-US" sz="1600" dirty="0"/>
              <a:t> </a:t>
            </a:r>
          </a:p>
          <a:p>
            <a:pPr algn="just"/>
            <a:r>
              <a:rPr lang="en-US" sz="1600" dirty="0"/>
              <a:t>3. </a:t>
            </a:r>
            <a:r>
              <a:rPr lang="en-US" sz="1600" dirty="0" err="1"/>
              <a:t>Memasarkan</a:t>
            </a:r>
            <a:r>
              <a:rPr lang="en-US" sz="1600" dirty="0"/>
              <a:t> </a:t>
            </a:r>
            <a:r>
              <a:rPr lang="en-US" sz="1600" dirty="0" err="1"/>
              <a:t>produk</a:t>
            </a:r>
            <a:r>
              <a:rPr lang="en-US" sz="1600" dirty="0"/>
              <a:t> </a:t>
            </a:r>
            <a:r>
              <a:rPr lang="en-US" sz="1600" dirty="0" err="1"/>
              <a:t>dan</a:t>
            </a:r>
            <a:r>
              <a:rPr lang="en-US" sz="1600" dirty="0"/>
              <a:t> </a:t>
            </a:r>
            <a:r>
              <a:rPr lang="en-US" sz="1600" dirty="0" err="1"/>
              <a:t>menanggapi</a:t>
            </a:r>
            <a:r>
              <a:rPr lang="en-US" sz="1600" dirty="0"/>
              <a:t> </a:t>
            </a:r>
            <a:r>
              <a:rPr lang="en-US" sz="1600" dirty="0" err="1"/>
              <a:t>persaingan</a:t>
            </a:r>
            <a:r>
              <a:rPr lang="en-US" sz="1600" dirty="0"/>
              <a:t> </a:t>
            </a:r>
          </a:p>
          <a:p>
            <a:pPr algn="just"/>
            <a:r>
              <a:rPr lang="en-US" sz="1600" dirty="0"/>
              <a:t>4. </a:t>
            </a:r>
            <a:r>
              <a:rPr lang="en-US" sz="1600" dirty="0" err="1"/>
              <a:t>Membeli</a:t>
            </a:r>
            <a:r>
              <a:rPr lang="en-US" sz="1600" dirty="0"/>
              <a:t> input </a:t>
            </a:r>
          </a:p>
          <a:p>
            <a:pPr algn="just"/>
            <a:endParaRPr lang="en-US" sz="1600" dirty="0"/>
          </a:p>
          <a:p>
            <a:pPr algn="just"/>
            <a:r>
              <a:rPr lang="en-US" sz="1600" b="1" dirty="0" err="1"/>
              <a:t>Administrasi</a:t>
            </a:r>
            <a:r>
              <a:rPr lang="en-US" sz="1600" b="1" dirty="0"/>
              <a:t> </a:t>
            </a:r>
            <a:r>
              <a:rPr lang="en-US" sz="1600" b="1" dirty="0" err="1"/>
              <a:t>politik</a:t>
            </a:r>
            <a:r>
              <a:rPr lang="en-US" sz="1600" b="1" dirty="0"/>
              <a:t> </a:t>
            </a:r>
          </a:p>
          <a:p>
            <a:pPr algn="just"/>
            <a:r>
              <a:rPr lang="en-US" sz="1600" dirty="0"/>
              <a:t>5. </a:t>
            </a:r>
            <a:r>
              <a:rPr lang="en-US" sz="1600" dirty="0" err="1"/>
              <a:t>Berurusan</a:t>
            </a:r>
            <a:r>
              <a:rPr lang="en-US" sz="1600" dirty="0"/>
              <a:t> </a:t>
            </a:r>
            <a:r>
              <a:rPr lang="en-US" sz="1600" dirty="0" err="1"/>
              <a:t>dengan</a:t>
            </a:r>
            <a:r>
              <a:rPr lang="en-US" sz="1600" dirty="0"/>
              <a:t> </a:t>
            </a:r>
            <a:r>
              <a:rPr lang="en-US" sz="1600" dirty="0" err="1"/>
              <a:t>birokrasi</a:t>
            </a:r>
            <a:r>
              <a:rPr lang="en-US" sz="1600" dirty="0"/>
              <a:t> </a:t>
            </a:r>
            <a:r>
              <a:rPr lang="en-US" sz="1600" dirty="0" err="1"/>
              <a:t>publik</a:t>
            </a:r>
            <a:r>
              <a:rPr lang="en-US" sz="1600" dirty="0"/>
              <a:t> (</a:t>
            </a:r>
            <a:r>
              <a:rPr lang="en-US" sz="1600" dirty="0" err="1"/>
              <a:t>konsesi</a:t>
            </a:r>
            <a:r>
              <a:rPr lang="en-US" sz="1600" dirty="0"/>
              <a:t>, </a:t>
            </a:r>
            <a:r>
              <a:rPr lang="en-US" sz="1600" dirty="0" err="1"/>
              <a:t>lisensi</a:t>
            </a:r>
            <a:r>
              <a:rPr lang="en-US" sz="1600" dirty="0"/>
              <a:t>, </a:t>
            </a:r>
            <a:r>
              <a:rPr lang="en-US" sz="1600" dirty="0" err="1"/>
              <a:t>pajak</a:t>
            </a:r>
            <a:r>
              <a:rPr lang="en-US" sz="1600" dirty="0"/>
              <a:t>, </a:t>
            </a:r>
            <a:r>
              <a:rPr lang="en-US" sz="1600" dirty="0" err="1"/>
              <a:t>dan</a:t>
            </a:r>
            <a:r>
              <a:rPr lang="en-US" sz="1600" dirty="0"/>
              <a:t> </a:t>
            </a:r>
            <a:r>
              <a:rPr lang="en-US" sz="1600" dirty="0" err="1"/>
              <a:t>sebagainya</a:t>
            </a:r>
            <a:r>
              <a:rPr lang="en-US" sz="1600" dirty="0"/>
              <a:t>) </a:t>
            </a:r>
          </a:p>
          <a:p>
            <a:pPr algn="just"/>
            <a:r>
              <a:rPr lang="en-US" sz="1600" dirty="0"/>
              <a:t>6. </a:t>
            </a:r>
            <a:r>
              <a:rPr lang="en-US" sz="1600" dirty="0" err="1"/>
              <a:t>Mengelola</a:t>
            </a:r>
            <a:r>
              <a:rPr lang="en-US" sz="1600" dirty="0"/>
              <a:t> </a:t>
            </a:r>
            <a:r>
              <a:rPr lang="en-US" sz="1600" dirty="0" err="1"/>
              <a:t>hubungan</a:t>
            </a:r>
            <a:r>
              <a:rPr lang="en-US" sz="1600" dirty="0"/>
              <a:t> </a:t>
            </a:r>
            <a:r>
              <a:rPr lang="en-US" sz="1600" dirty="0" err="1"/>
              <a:t>manusia</a:t>
            </a:r>
            <a:r>
              <a:rPr lang="en-US" sz="1600" dirty="0"/>
              <a:t> </a:t>
            </a:r>
            <a:r>
              <a:rPr lang="en-US" sz="1600" dirty="0" err="1"/>
              <a:t>dalam</a:t>
            </a:r>
            <a:r>
              <a:rPr lang="en-US" sz="1600" dirty="0"/>
              <a:t> </a:t>
            </a:r>
            <a:r>
              <a:rPr lang="en-US" sz="1600" dirty="0" err="1"/>
              <a:t>perusahaan</a:t>
            </a:r>
            <a:r>
              <a:rPr lang="en-US" sz="1600" dirty="0"/>
              <a:t> </a:t>
            </a:r>
          </a:p>
          <a:p>
            <a:pPr algn="just"/>
            <a:r>
              <a:rPr lang="en-US" sz="1600" dirty="0"/>
              <a:t>7. </a:t>
            </a:r>
            <a:r>
              <a:rPr lang="en-US" sz="1600" dirty="0" err="1"/>
              <a:t>Mengelola</a:t>
            </a:r>
            <a:r>
              <a:rPr lang="en-US" sz="1600" dirty="0"/>
              <a:t> </a:t>
            </a:r>
            <a:r>
              <a:rPr lang="en-US" sz="1600" dirty="0" err="1"/>
              <a:t>hubungan</a:t>
            </a:r>
            <a:r>
              <a:rPr lang="en-US" sz="1600" dirty="0"/>
              <a:t> </a:t>
            </a:r>
            <a:r>
              <a:rPr lang="en-US" sz="1600" dirty="0" err="1"/>
              <a:t>pelanggan</a:t>
            </a:r>
            <a:r>
              <a:rPr lang="en-US" sz="1600" dirty="0"/>
              <a:t> </a:t>
            </a:r>
            <a:r>
              <a:rPr lang="en-US" sz="1600" dirty="0" err="1"/>
              <a:t>dan</a:t>
            </a:r>
            <a:r>
              <a:rPr lang="en-US" sz="1600" dirty="0"/>
              <a:t> </a:t>
            </a:r>
            <a:r>
              <a:rPr lang="en-US" sz="1600" dirty="0" err="1"/>
              <a:t>pemasok</a:t>
            </a:r>
            <a:r>
              <a:rPr lang="en-US" sz="1600" dirty="0"/>
              <a:t> </a:t>
            </a:r>
          </a:p>
          <a:p>
            <a:pPr algn="just"/>
            <a:endParaRPr lang="en-US" sz="1600" dirty="0"/>
          </a:p>
          <a:p>
            <a:pPr algn="just"/>
            <a:r>
              <a:rPr lang="en-US" sz="1600" b="1" dirty="0" err="1"/>
              <a:t>Pengendalian</a:t>
            </a:r>
            <a:r>
              <a:rPr lang="en-US" sz="1600" b="1" dirty="0"/>
              <a:t> </a:t>
            </a:r>
            <a:r>
              <a:rPr lang="en-US" sz="1600" b="1" dirty="0" err="1"/>
              <a:t>manajemen</a:t>
            </a:r>
            <a:r>
              <a:rPr lang="en-US" sz="1600" b="1" dirty="0"/>
              <a:t> </a:t>
            </a:r>
          </a:p>
          <a:p>
            <a:pPr algn="just"/>
            <a:r>
              <a:rPr lang="en-US" sz="1600" dirty="0"/>
              <a:t>8. </a:t>
            </a:r>
            <a:r>
              <a:rPr lang="en-US" sz="1600" dirty="0" err="1"/>
              <a:t>Mengelola</a:t>
            </a:r>
            <a:r>
              <a:rPr lang="en-US" sz="1600" dirty="0"/>
              <a:t> </a:t>
            </a:r>
            <a:r>
              <a:rPr lang="en-US" sz="1600" dirty="0" err="1"/>
              <a:t>keuangan</a:t>
            </a:r>
            <a:r>
              <a:rPr lang="en-US" sz="1600" dirty="0"/>
              <a:t> </a:t>
            </a:r>
          </a:p>
          <a:p>
            <a:pPr algn="just"/>
            <a:r>
              <a:rPr lang="en-US" sz="1600" dirty="0"/>
              <a:t>9. </a:t>
            </a:r>
            <a:r>
              <a:rPr lang="en-US" sz="1600" dirty="0" err="1"/>
              <a:t>Mengelola</a:t>
            </a:r>
            <a:r>
              <a:rPr lang="en-US" sz="1600" dirty="0"/>
              <a:t> </a:t>
            </a:r>
            <a:r>
              <a:rPr lang="en-US" sz="1600" dirty="0" err="1"/>
              <a:t>produksi</a:t>
            </a:r>
            <a:r>
              <a:rPr lang="en-US" sz="1600" dirty="0"/>
              <a:t> (</a:t>
            </a:r>
            <a:r>
              <a:rPr lang="en-US" sz="1600" dirty="0" err="1"/>
              <a:t>kontrol</a:t>
            </a:r>
            <a:r>
              <a:rPr lang="en-US" sz="1600" dirty="0"/>
              <a:t> </a:t>
            </a:r>
            <a:r>
              <a:rPr lang="en-US" sz="1600" dirty="0" err="1"/>
              <a:t>dengan</a:t>
            </a:r>
            <a:r>
              <a:rPr lang="en-US" sz="1600" dirty="0"/>
              <a:t> </a:t>
            </a:r>
            <a:r>
              <a:rPr lang="en-US" sz="1600" dirty="0" err="1"/>
              <a:t>catatan</a:t>
            </a:r>
            <a:r>
              <a:rPr lang="en-US" sz="1600" dirty="0"/>
              <a:t> </a:t>
            </a:r>
            <a:r>
              <a:rPr lang="en-US" sz="1600" dirty="0" err="1"/>
              <a:t>tertulis</a:t>
            </a:r>
            <a:r>
              <a:rPr lang="en-US" sz="1600" dirty="0"/>
              <a:t>, </a:t>
            </a:r>
            <a:r>
              <a:rPr lang="en-US" sz="1600" dirty="0" err="1"/>
              <a:t>pengawasan</a:t>
            </a:r>
            <a:r>
              <a:rPr lang="en-US" sz="1600" dirty="0"/>
              <a:t>, </a:t>
            </a:r>
            <a:r>
              <a:rPr lang="en-US" sz="1600" dirty="0" err="1"/>
              <a:t>mengkoordinasikan</a:t>
            </a:r>
            <a:r>
              <a:rPr lang="en-US" sz="1600" dirty="0"/>
              <a:t> </a:t>
            </a:r>
            <a:r>
              <a:rPr lang="en-US" sz="1600" dirty="0" err="1"/>
              <a:t>arus</a:t>
            </a:r>
            <a:r>
              <a:rPr lang="en-US" sz="1600" dirty="0"/>
              <a:t> input </a:t>
            </a:r>
            <a:r>
              <a:rPr lang="en-US" sz="1600" dirty="0" err="1"/>
              <a:t>dengan</a:t>
            </a:r>
            <a:r>
              <a:rPr lang="en-US" sz="1600" dirty="0"/>
              <a:t> </a:t>
            </a:r>
            <a:r>
              <a:rPr lang="en-US" sz="1600" dirty="0" err="1"/>
              <a:t>pesanan</a:t>
            </a:r>
            <a:r>
              <a:rPr lang="en-US" sz="1600" dirty="0"/>
              <a:t> </a:t>
            </a:r>
            <a:r>
              <a:rPr lang="en-US" sz="1600" dirty="0" err="1"/>
              <a:t>pelanggan</a:t>
            </a:r>
            <a:r>
              <a:rPr lang="en-US" sz="1600" dirty="0"/>
              <a:t>, </a:t>
            </a:r>
            <a:r>
              <a:rPr lang="en-US" sz="1600" dirty="0" err="1"/>
              <a:t>memelihara</a:t>
            </a:r>
            <a:r>
              <a:rPr lang="en-US" sz="1600" dirty="0"/>
              <a:t> </a:t>
            </a:r>
            <a:r>
              <a:rPr lang="en-US" sz="1600" dirty="0" err="1"/>
              <a:t>peralatan</a:t>
            </a:r>
            <a:r>
              <a:rPr lang="en-US" sz="1600" dirty="0"/>
              <a:t>)</a:t>
            </a:r>
          </a:p>
          <a:p>
            <a:pPr algn="just"/>
            <a:endParaRPr lang="en-US" sz="1600" dirty="0"/>
          </a:p>
          <a:p>
            <a:pPr algn="just"/>
            <a:r>
              <a:rPr lang="en-US" sz="1600" b="1" dirty="0" err="1"/>
              <a:t>Teknologi</a:t>
            </a:r>
            <a:r>
              <a:rPr lang="en-US" sz="1600" b="1" dirty="0"/>
              <a:t> </a:t>
            </a:r>
          </a:p>
          <a:p>
            <a:pPr algn="just"/>
            <a:r>
              <a:rPr lang="en-US" sz="1600" dirty="0"/>
              <a:t>10. </a:t>
            </a:r>
            <a:r>
              <a:rPr lang="en-US" sz="1600" dirty="0" err="1"/>
              <a:t>Memperoleh</a:t>
            </a:r>
            <a:r>
              <a:rPr lang="en-US" sz="1600" dirty="0"/>
              <a:t> </a:t>
            </a:r>
            <a:r>
              <a:rPr lang="en-US" sz="1600" dirty="0" err="1"/>
              <a:t>dan</a:t>
            </a:r>
            <a:r>
              <a:rPr lang="en-US" sz="1600" dirty="0"/>
              <a:t> </a:t>
            </a:r>
            <a:r>
              <a:rPr lang="en-US" sz="1600" dirty="0" err="1"/>
              <a:t>mengawasi</a:t>
            </a:r>
            <a:r>
              <a:rPr lang="en-US" sz="1600" dirty="0"/>
              <a:t> </a:t>
            </a:r>
            <a:r>
              <a:rPr lang="en-US" sz="1600" dirty="0" err="1"/>
              <a:t>perakitan</a:t>
            </a:r>
            <a:r>
              <a:rPr lang="en-US" sz="1600" dirty="0"/>
              <a:t> </a:t>
            </a:r>
            <a:r>
              <a:rPr lang="en-US" sz="1600" dirty="0" err="1"/>
              <a:t>pabrik</a:t>
            </a:r>
            <a:r>
              <a:rPr lang="en-US" sz="1600" dirty="0"/>
              <a:t> </a:t>
            </a:r>
          </a:p>
          <a:p>
            <a:pPr algn="just"/>
            <a:r>
              <a:rPr lang="en-US" sz="1600" dirty="0"/>
              <a:t>11. </a:t>
            </a:r>
            <a:r>
              <a:rPr lang="en-US" sz="1600" dirty="0" err="1"/>
              <a:t>Meminimalkan</a:t>
            </a:r>
            <a:r>
              <a:rPr lang="en-US" sz="1600" dirty="0"/>
              <a:t> input </a:t>
            </a:r>
            <a:r>
              <a:rPr lang="en-US" sz="1600" dirty="0" err="1"/>
              <a:t>dengan</a:t>
            </a:r>
            <a:r>
              <a:rPr lang="en-US" sz="1600" dirty="0"/>
              <a:t> proses </a:t>
            </a:r>
            <a:r>
              <a:rPr lang="en-US" sz="1600" dirty="0" err="1"/>
              <a:t>produksi</a:t>
            </a:r>
            <a:r>
              <a:rPr lang="en-US" sz="1600" dirty="0"/>
              <a:t> </a:t>
            </a:r>
            <a:r>
              <a:rPr lang="en-US" sz="1600" dirty="0" err="1"/>
              <a:t>tertentu</a:t>
            </a:r>
            <a:r>
              <a:rPr lang="en-US" sz="1600" dirty="0"/>
              <a:t> - </a:t>
            </a:r>
            <a:r>
              <a:rPr lang="en-US" sz="1600" dirty="0" err="1"/>
              <a:t>teknik</a:t>
            </a:r>
            <a:r>
              <a:rPr lang="en-US" sz="1600" dirty="0"/>
              <a:t> </a:t>
            </a:r>
            <a:r>
              <a:rPr lang="en-US" sz="1600" dirty="0" err="1"/>
              <a:t>industri</a:t>
            </a:r>
            <a:r>
              <a:rPr lang="en-US" sz="1600" dirty="0"/>
              <a:t> </a:t>
            </a:r>
          </a:p>
          <a:p>
            <a:pPr algn="just"/>
            <a:r>
              <a:rPr lang="en-US" sz="1600" dirty="0"/>
              <a:t>12. </a:t>
            </a:r>
            <a:r>
              <a:rPr lang="en-US" sz="1600" dirty="0" err="1"/>
              <a:t>Meningkatkan</a:t>
            </a:r>
            <a:r>
              <a:rPr lang="en-US" sz="1600" dirty="0"/>
              <a:t> proses </a:t>
            </a:r>
            <a:r>
              <a:rPr lang="en-US" sz="1600" dirty="0" err="1"/>
              <a:t>dan</a:t>
            </a:r>
            <a:r>
              <a:rPr lang="en-US" sz="1600" dirty="0"/>
              <a:t> </a:t>
            </a:r>
            <a:r>
              <a:rPr lang="en-US" sz="1600" dirty="0" err="1"/>
              <a:t>kualitas</a:t>
            </a:r>
            <a:r>
              <a:rPr lang="en-US" sz="1600" dirty="0"/>
              <a:t> </a:t>
            </a:r>
            <a:r>
              <a:rPr lang="en-US" sz="1600" dirty="0" err="1"/>
              <a:t>produk</a:t>
            </a:r>
            <a:r>
              <a:rPr lang="en-US" sz="1600" dirty="0"/>
              <a:t> 13. </a:t>
            </a:r>
            <a:r>
              <a:rPr lang="en-US" sz="1600" dirty="0" err="1"/>
              <a:t>Memperkenalkan</a:t>
            </a:r>
            <a:r>
              <a:rPr lang="en-US" sz="1600" dirty="0"/>
              <a:t> </a:t>
            </a:r>
            <a:r>
              <a:rPr lang="en-US" sz="1600" dirty="0" err="1"/>
              <a:t>teknik</a:t>
            </a:r>
            <a:r>
              <a:rPr lang="en-US" sz="1600" dirty="0"/>
              <a:t> </a:t>
            </a:r>
            <a:r>
              <a:rPr lang="en-US" sz="1600" dirty="0" err="1"/>
              <a:t>produksi</a:t>
            </a:r>
            <a:r>
              <a:rPr lang="en-US" sz="1600" dirty="0"/>
              <a:t> </a:t>
            </a:r>
            <a:r>
              <a:rPr lang="en-US" sz="1600" dirty="0" err="1"/>
              <a:t>dan</a:t>
            </a:r>
            <a:r>
              <a:rPr lang="en-US" sz="1600" dirty="0"/>
              <a:t> </a:t>
            </a:r>
            <a:r>
              <a:rPr lang="en-US" sz="1600" dirty="0" err="1"/>
              <a:t>produk</a:t>
            </a:r>
            <a:r>
              <a:rPr lang="en-US" sz="1600" dirty="0"/>
              <a:t> </a:t>
            </a:r>
            <a:r>
              <a:rPr lang="en-US" sz="1600" dirty="0" err="1"/>
              <a:t>baru</a:t>
            </a:r>
            <a:endParaRPr lang="en-US" sz="1600" dirty="0"/>
          </a:p>
        </p:txBody>
      </p:sp>
    </p:spTree>
    <p:extLst>
      <p:ext uri="{BB962C8B-B14F-4D97-AF65-F5344CB8AC3E}">
        <p14:creationId xmlns:p14="http://schemas.microsoft.com/office/powerpoint/2010/main" val="1930061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584234"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325856" y="370393"/>
            <a:ext cx="6950707" cy="523220"/>
          </a:xfrm>
          <a:prstGeom prst="rect">
            <a:avLst/>
          </a:prstGeom>
        </p:spPr>
        <p:txBody>
          <a:bodyPr wrap="square">
            <a:spAutoFit/>
          </a:bodyPr>
          <a:lstStyle/>
          <a:p>
            <a:r>
              <a:rPr lang="en-US" sz="2800" b="1" dirty="0"/>
              <a:t>Family as </a:t>
            </a:r>
            <a:r>
              <a:rPr lang="en-US" sz="2800" b="1" dirty="0" smtClean="0"/>
              <a:t>Entrepreneur</a:t>
            </a:r>
            <a:endParaRPr lang="en-US" sz="2800" b="1" dirty="0"/>
          </a:p>
        </p:txBody>
      </p:sp>
      <p:sp>
        <p:nvSpPr>
          <p:cNvPr id="8" name="Rectangle 7"/>
          <p:cNvSpPr/>
          <p:nvPr/>
        </p:nvSpPr>
        <p:spPr>
          <a:xfrm>
            <a:off x="712224" y="1517613"/>
            <a:ext cx="10543912" cy="4401205"/>
          </a:xfrm>
          <a:prstGeom prst="rect">
            <a:avLst/>
          </a:prstGeom>
        </p:spPr>
        <p:txBody>
          <a:bodyPr wrap="square">
            <a:spAutoFit/>
          </a:bodyPr>
          <a:lstStyle/>
          <a:p>
            <a:pPr algn="just"/>
            <a:r>
              <a:rPr lang="en-US" sz="2000" b="1" dirty="0" err="1" smtClean="0"/>
              <a:t>Landes</a:t>
            </a:r>
            <a:r>
              <a:rPr lang="en-US" sz="2000" b="1" dirty="0" smtClean="0"/>
              <a:t> (1949</a:t>
            </a:r>
            <a:r>
              <a:rPr lang="en-US" sz="2000" b="1" dirty="0"/>
              <a:t>: 45-61</a:t>
            </a:r>
            <a:r>
              <a:rPr lang="en-US" sz="2000" b="1" dirty="0" smtClean="0"/>
              <a:t>) </a:t>
            </a:r>
            <a:r>
              <a:rPr lang="en-US" sz="2000" dirty="0" smtClean="0"/>
              <a:t>Perusahaan </a:t>
            </a:r>
            <a:r>
              <a:rPr lang="en-US" sz="2000" dirty="0" err="1"/>
              <a:t>keluarga</a:t>
            </a:r>
            <a:r>
              <a:rPr lang="en-US" sz="2000" dirty="0"/>
              <a:t>, yang </a:t>
            </a:r>
            <a:r>
              <a:rPr lang="en-US" sz="2000" dirty="0" err="1"/>
              <a:t>tersebar</a:t>
            </a:r>
            <a:r>
              <a:rPr lang="en-US" sz="2000" dirty="0"/>
              <a:t> </a:t>
            </a:r>
            <a:r>
              <a:rPr lang="en-US" sz="2000" dirty="0" err="1"/>
              <a:t>luas</a:t>
            </a:r>
            <a:r>
              <a:rPr lang="en-US" sz="2000" dirty="0"/>
              <a:t> di </a:t>
            </a:r>
            <a:r>
              <a:rPr lang="en-US" sz="2000" dirty="0" err="1"/>
              <a:t>negara-negara</a:t>
            </a:r>
            <a:r>
              <a:rPr lang="en-US" sz="2000" dirty="0"/>
              <a:t> yang </a:t>
            </a:r>
            <a:r>
              <a:rPr lang="en-US" sz="2000" dirty="0" err="1"/>
              <a:t>kurang</a:t>
            </a:r>
            <a:r>
              <a:rPr lang="en-US" sz="2000" dirty="0"/>
              <a:t> </a:t>
            </a:r>
            <a:r>
              <a:rPr lang="en-US" sz="2000" dirty="0" err="1"/>
              <a:t>terindustrialisasi</a:t>
            </a:r>
            <a:r>
              <a:rPr lang="en-US" sz="2000" dirty="0"/>
              <a:t>, </a:t>
            </a:r>
            <a:r>
              <a:rPr lang="en-US" sz="2000" dirty="0" err="1"/>
              <a:t>biasanya</a:t>
            </a:r>
            <a:r>
              <a:rPr lang="en-US" sz="2000" dirty="0"/>
              <a:t> </a:t>
            </a:r>
            <a:r>
              <a:rPr lang="en-US" sz="2000" dirty="0" err="1"/>
              <a:t>berukuran</a:t>
            </a:r>
            <a:r>
              <a:rPr lang="en-US" sz="2000" dirty="0"/>
              <a:t> </a:t>
            </a:r>
            <a:r>
              <a:rPr lang="en-US" sz="2000" dirty="0" err="1"/>
              <a:t>kecil</a:t>
            </a:r>
            <a:r>
              <a:rPr lang="en-US" sz="2000" dirty="0"/>
              <a:t> </a:t>
            </a:r>
            <a:r>
              <a:rPr lang="en-US" sz="2000" dirty="0" err="1"/>
              <a:t>dan</a:t>
            </a:r>
            <a:r>
              <a:rPr lang="en-US" sz="2000" dirty="0"/>
              <a:t> </a:t>
            </a:r>
            <a:r>
              <a:rPr lang="en-US" sz="2000" dirty="0" err="1"/>
              <a:t>dikelola</a:t>
            </a:r>
            <a:r>
              <a:rPr lang="en-US" sz="2000" dirty="0"/>
              <a:t> </a:t>
            </a:r>
            <a:r>
              <a:rPr lang="en-US" sz="2000" dirty="0" err="1"/>
              <a:t>terutama</a:t>
            </a:r>
            <a:r>
              <a:rPr lang="en-US" sz="2000" dirty="0"/>
              <a:t> </a:t>
            </a:r>
            <a:r>
              <a:rPr lang="en-US" sz="2000" dirty="0" err="1"/>
              <a:t>oleh</a:t>
            </a:r>
            <a:r>
              <a:rPr lang="en-US" sz="2000" dirty="0"/>
              <a:t> ayah </a:t>
            </a:r>
            <a:r>
              <a:rPr lang="en-US" sz="2000" dirty="0" err="1"/>
              <a:t>atau</a:t>
            </a:r>
            <a:r>
              <a:rPr lang="en-US" sz="2000" dirty="0"/>
              <a:t> </a:t>
            </a:r>
            <a:r>
              <a:rPr lang="en-US" sz="2000" dirty="0" err="1"/>
              <a:t>anak</a:t>
            </a:r>
            <a:r>
              <a:rPr lang="en-US" sz="2000" dirty="0"/>
              <a:t> </a:t>
            </a:r>
            <a:r>
              <a:rPr lang="en-US" sz="2000" dirty="0" err="1"/>
              <a:t>laki-laki</a:t>
            </a:r>
            <a:r>
              <a:rPr lang="en-US" sz="2000" dirty="0"/>
              <a:t> </a:t>
            </a:r>
            <a:r>
              <a:rPr lang="en-US" sz="2000" dirty="0" err="1"/>
              <a:t>tertua</a:t>
            </a:r>
            <a:r>
              <a:rPr lang="en-US" sz="2000" dirty="0"/>
              <a:t>. </a:t>
            </a:r>
            <a:r>
              <a:rPr lang="en-US" sz="2000" dirty="0" err="1"/>
              <a:t>Sebagai</a:t>
            </a:r>
            <a:r>
              <a:rPr lang="en-US" sz="2000" dirty="0"/>
              <a:t> </a:t>
            </a:r>
            <a:r>
              <a:rPr lang="en-US" sz="2000" dirty="0" err="1"/>
              <a:t>bentuk</a:t>
            </a:r>
            <a:r>
              <a:rPr lang="en-US" sz="2000" dirty="0"/>
              <a:t> </a:t>
            </a:r>
            <a:r>
              <a:rPr lang="en-US" sz="2000" dirty="0" err="1"/>
              <a:t>organisasi</a:t>
            </a:r>
            <a:r>
              <a:rPr lang="en-US" sz="2000" dirty="0"/>
              <a:t> </a:t>
            </a:r>
            <a:r>
              <a:rPr lang="en-US" sz="2000" dirty="0" err="1"/>
              <a:t>ekonomi</a:t>
            </a:r>
            <a:r>
              <a:rPr lang="en-US" sz="2000" dirty="0"/>
              <a:t> yang </a:t>
            </a:r>
            <a:r>
              <a:rPr lang="en-US" sz="2000" dirty="0" err="1"/>
              <a:t>dominan</a:t>
            </a:r>
            <a:r>
              <a:rPr lang="en-US" sz="2000" dirty="0"/>
              <a:t> di </a:t>
            </a:r>
            <a:r>
              <a:rPr lang="en-US" sz="2000" dirty="0" err="1"/>
              <a:t>Prancis</a:t>
            </a:r>
            <a:r>
              <a:rPr lang="en-US" sz="2000" dirty="0"/>
              <a:t> </a:t>
            </a:r>
            <a:r>
              <a:rPr lang="en-US" sz="2000" dirty="0" err="1"/>
              <a:t>abad</a:t>
            </a:r>
            <a:r>
              <a:rPr lang="en-US" sz="2000" dirty="0"/>
              <a:t> ke-19, </a:t>
            </a:r>
            <a:r>
              <a:rPr lang="en-US" sz="2000" dirty="0" err="1"/>
              <a:t>perusahaan</a:t>
            </a:r>
            <a:r>
              <a:rPr lang="en-US" sz="2000" dirty="0"/>
              <a:t> </a:t>
            </a:r>
            <a:r>
              <a:rPr lang="en-US" sz="2000" dirty="0" err="1"/>
              <a:t>keluarga</a:t>
            </a:r>
            <a:r>
              <a:rPr lang="en-US" sz="2000" dirty="0"/>
              <a:t> </a:t>
            </a:r>
            <a:r>
              <a:rPr lang="en-US" sz="2000" dirty="0" err="1"/>
              <a:t>dipahami</a:t>
            </a:r>
            <a:r>
              <a:rPr lang="en-US" sz="2000" dirty="0"/>
              <a:t> </a:t>
            </a:r>
            <a:r>
              <a:rPr lang="en-US" sz="2000" dirty="0" err="1"/>
              <a:t>sebagai</a:t>
            </a:r>
            <a:r>
              <a:rPr lang="en-US" sz="2000" dirty="0"/>
              <a:t> </a:t>
            </a:r>
            <a:r>
              <a:rPr lang="en-US" sz="2000" dirty="0" err="1"/>
              <a:t>usaha</a:t>
            </a:r>
            <a:r>
              <a:rPr lang="en-US" sz="2000" dirty="0"/>
              <a:t> </a:t>
            </a:r>
            <a:r>
              <a:rPr lang="en-US" sz="2000" dirty="0" err="1"/>
              <a:t>untuk</a:t>
            </a:r>
            <a:r>
              <a:rPr lang="en-US" sz="2000" dirty="0"/>
              <a:t> </a:t>
            </a:r>
            <a:r>
              <a:rPr lang="en-US" sz="2000" dirty="0" err="1"/>
              <a:t>mempertahankan</a:t>
            </a:r>
            <a:r>
              <a:rPr lang="en-US" sz="2000" dirty="0"/>
              <a:t> </a:t>
            </a:r>
            <a:r>
              <a:rPr lang="en-US" sz="2000" dirty="0" err="1"/>
              <a:t>dan</a:t>
            </a:r>
            <a:r>
              <a:rPr lang="en-US" sz="2000" dirty="0"/>
              <a:t> </a:t>
            </a:r>
            <a:r>
              <a:rPr lang="en-US" sz="2000" dirty="0" err="1"/>
              <a:t>meningkatkan</a:t>
            </a:r>
            <a:r>
              <a:rPr lang="en-US" sz="2000" dirty="0"/>
              <a:t> </a:t>
            </a:r>
            <a:r>
              <a:rPr lang="en-US" sz="2000" dirty="0" err="1"/>
              <a:t>posisi</a:t>
            </a:r>
            <a:r>
              <a:rPr lang="en-US" sz="2000" dirty="0"/>
              <a:t> </a:t>
            </a:r>
            <a:r>
              <a:rPr lang="en-US" sz="2000" dirty="0" err="1"/>
              <a:t>keluarga</a:t>
            </a:r>
            <a:r>
              <a:rPr lang="en-US" sz="2000" dirty="0"/>
              <a:t>, </a:t>
            </a:r>
            <a:r>
              <a:rPr lang="en-US" sz="2000" dirty="0" err="1"/>
              <a:t>dan</a:t>
            </a:r>
            <a:r>
              <a:rPr lang="en-US" sz="2000" dirty="0"/>
              <a:t> </a:t>
            </a:r>
            <a:r>
              <a:rPr lang="en-US" sz="2000" dirty="0" err="1"/>
              <a:t>bukan</a:t>
            </a:r>
            <a:r>
              <a:rPr lang="en-US" sz="2000" dirty="0"/>
              <a:t> </a:t>
            </a:r>
            <a:r>
              <a:rPr lang="en-US" sz="2000" dirty="0" err="1"/>
              <a:t>sebagai</a:t>
            </a:r>
            <a:r>
              <a:rPr lang="en-US" sz="2000" dirty="0"/>
              <a:t> </a:t>
            </a:r>
            <a:r>
              <a:rPr lang="en-US" sz="2000" dirty="0" err="1"/>
              <a:t>mekanisme</a:t>
            </a:r>
            <a:r>
              <a:rPr lang="en-US" sz="2000" dirty="0"/>
              <a:t> </a:t>
            </a:r>
            <a:r>
              <a:rPr lang="en-US" sz="2000" dirty="0" err="1"/>
              <a:t>untuk</a:t>
            </a:r>
            <a:r>
              <a:rPr lang="en-US" sz="2000" dirty="0"/>
              <a:t> </a:t>
            </a:r>
            <a:r>
              <a:rPr lang="en-US" sz="2000" dirty="0" err="1"/>
              <a:t>kekayaan</a:t>
            </a:r>
            <a:r>
              <a:rPr lang="en-US" sz="2000" dirty="0"/>
              <a:t> </a:t>
            </a:r>
            <a:r>
              <a:rPr lang="en-US" sz="2000" dirty="0" err="1"/>
              <a:t>dan</a:t>
            </a:r>
            <a:r>
              <a:rPr lang="en-US" sz="2000" dirty="0"/>
              <a:t> </a:t>
            </a:r>
            <a:r>
              <a:rPr lang="en-US" sz="2000" dirty="0" err="1" smtClean="0"/>
              <a:t>kekuasaan</a:t>
            </a:r>
            <a:r>
              <a:rPr lang="en-US" sz="2000" dirty="0" smtClean="0"/>
              <a:t>.</a:t>
            </a:r>
          </a:p>
          <a:p>
            <a:pPr algn="just"/>
            <a:endParaRPr lang="en-US" sz="2000" dirty="0" smtClean="0"/>
          </a:p>
          <a:p>
            <a:pPr algn="just"/>
            <a:r>
              <a:rPr lang="en-US" sz="2000" b="1" dirty="0" err="1" smtClean="0"/>
              <a:t>Nafziger</a:t>
            </a:r>
            <a:r>
              <a:rPr lang="en-US" sz="2000" b="1" dirty="0" smtClean="0"/>
              <a:t> (1969:25-33)</a:t>
            </a:r>
            <a:r>
              <a:rPr lang="en-US" sz="2000" dirty="0" smtClean="0"/>
              <a:t> </a:t>
            </a:r>
            <a:r>
              <a:rPr lang="en-US" sz="2000" dirty="0" err="1" smtClean="0"/>
              <a:t>Kewirausahaan</a:t>
            </a:r>
            <a:r>
              <a:rPr lang="en-US" sz="2000" dirty="0" smtClean="0"/>
              <a:t> </a:t>
            </a:r>
            <a:r>
              <a:rPr lang="en-US" sz="2000" dirty="0" err="1"/>
              <a:t>keluarga</a:t>
            </a:r>
            <a:r>
              <a:rPr lang="en-US" sz="2000" dirty="0"/>
              <a:t> </a:t>
            </a:r>
            <a:r>
              <a:rPr lang="en-US" sz="2000" dirty="0" err="1"/>
              <a:t>dapat</a:t>
            </a:r>
            <a:r>
              <a:rPr lang="en-US" sz="2000" dirty="0"/>
              <a:t> </a:t>
            </a:r>
            <a:r>
              <a:rPr lang="en-US" sz="2000" dirty="0" err="1"/>
              <a:t>memobilisasi</a:t>
            </a:r>
            <a:r>
              <a:rPr lang="en-US" sz="2000" dirty="0"/>
              <a:t> </a:t>
            </a:r>
            <a:r>
              <a:rPr lang="en-US" sz="2000" dirty="0" err="1"/>
              <a:t>sumber</a:t>
            </a:r>
            <a:r>
              <a:rPr lang="en-US" sz="2000" dirty="0"/>
              <a:t> </a:t>
            </a:r>
            <a:r>
              <a:rPr lang="en-US" sz="2000" dirty="0" err="1"/>
              <a:t>daya</a:t>
            </a:r>
            <a:r>
              <a:rPr lang="en-US" sz="2000" dirty="0"/>
              <a:t> </a:t>
            </a:r>
            <a:r>
              <a:rPr lang="en-US" sz="2000" dirty="0" err="1"/>
              <a:t>dalam</a:t>
            </a:r>
            <a:r>
              <a:rPr lang="en-US" sz="2000" dirty="0"/>
              <a:t> </a:t>
            </a:r>
            <a:r>
              <a:rPr lang="en-US" sz="2000" dirty="0" err="1"/>
              <a:t>jumlah</a:t>
            </a:r>
            <a:r>
              <a:rPr lang="en-US" sz="2000" dirty="0"/>
              <a:t> </a:t>
            </a:r>
            <a:r>
              <a:rPr lang="en-US" sz="2000" dirty="0" err="1"/>
              <a:t>besar</a:t>
            </a:r>
            <a:r>
              <a:rPr lang="en-US" sz="2000" dirty="0"/>
              <a:t>, </a:t>
            </a:r>
            <a:r>
              <a:rPr lang="en-US" sz="2000" dirty="0" err="1"/>
              <a:t>membuat</a:t>
            </a:r>
            <a:r>
              <a:rPr lang="en-US" sz="2000" dirty="0"/>
              <a:t> </a:t>
            </a:r>
            <a:r>
              <a:rPr lang="en-US" sz="2000" dirty="0" err="1"/>
              <a:t>keputusan</a:t>
            </a:r>
            <a:r>
              <a:rPr lang="en-US" sz="2000" dirty="0"/>
              <a:t> yang </a:t>
            </a:r>
            <a:r>
              <a:rPr lang="en-US" sz="2000" dirty="0" err="1"/>
              <a:t>cepat</a:t>
            </a:r>
            <a:r>
              <a:rPr lang="en-US" sz="2000" dirty="0"/>
              <a:t> </a:t>
            </a:r>
            <a:r>
              <a:rPr lang="en-US" sz="2000" dirty="0" err="1"/>
              <a:t>dan</a:t>
            </a:r>
            <a:r>
              <a:rPr lang="en-US" sz="2000" dirty="0"/>
              <a:t> </a:t>
            </a:r>
            <a:r>
              <a:rPr lang="en-US" sz="2000" dirty="0" err="1"/>
              <a:t>terpadu</a:t>
            </a:r>
            <a:r>
              <a:rPr lang="en-US" sz="2000" dirty="0"/>
              <a:t>, </a:t>
            </a:r>
            <a:r>
              <a:rPr lang="en-US" sz="2000" dirty="0" err="1"/>
              <a:t>menempatkan</a:t>
            </a:r>
            <a:r>
              <a:rPr lang="en-US" sz="2000" dirty="0"/>
              <a:t> orang-orang yang </a:t>
            </a:r>
            <a:r>
              <a:rPr lang="en-US" sz="2000" dirty="0" err="1"/>
              <a:t>dapat</a:t>
            </a:r>
            <a:r>
              <a:rPr lang="en-US" sz="2000" dirty="0"/>
              <a:t> </a:t>
            </a:r>
            <a:r>
              <a:rPr lang="en-US" sz="2000" dirty="0" err="1"/>
              <a:t>dipercaya</a:t>
            </a:r>
            <a:r>
              <a:rPr lang="en-US" sz="2000" dirty="0"/>
              <a:t> </a:t>
            </a:r>
            <a:r>
              <a:rPr lang="en-US" sz="2000" dirty="0" err="1"/>
              <a:t>ke</a:t>
            </a:r>
            <a:r>
              <a:rPr lang="en-US" sz="2000" dirty="0"/>
              <a:t> </a:t>
            </a:r>
            <a:r>
              <a:rPr lang="en-US" sz="2000" dirty="0" err="1"/>
              <a:t>dalam</a:t>
            </a:r>
            <a:r>
              <a:rPr lang="en-US" sz="2000" dirty="0"/>
              <a:t> </a:t>
            </a:r>
            <a:r>
              <a:rPr lang="en-US" sz="2000" dirty="0" err="1"/>
              <a:t>posisi</a:t>
            </a:r>
            <a:r>
              <a:rPr lang="en-US" sz="2000" dirty="0"/>
              <a:t> </a:t>
            </a:r>
            <a:r>
              <a:rPr lang="en-US" sz="2000" dirty="0" err="1"/>
              <a:t>manajemen</a:t>
            </a:r>
            <a:r>
              <a:rPr lang="en-US" sz="2000" dirty="0"/>
              <a:t>, </a:t>
            </a:r>
            <a:r>
              <a:rPr lang="en-US" sz="2000" dirty="0" err="1"/>
              <a:t>dan</a:t>
            </a:r>
            <a:r>
              <a:rPr lang="en-US" sz="2000" dirty="0"/>
              <a:t> </a:t>
            </a:r>
            <a:r>
              <a:rPr lang="en-US" sz="2000" dirty="0" err="1"/>
              <a:t>membatasi</a:t>
            </a:r>
            <a:r>
              <a:rPr lang="en-US" sz="2000" dirty="0"/>
              <a:t> </a:t>
            </a:r>
            <a:r>
              <a:rPr lang="en-US" sz="2000" dirty="0" err="1"/>
              <a:t>ketidaktanggungjawaban</a:t>
            </a:r>
            <a:r>
              <a:rPr lang="en-US" sz="2000" dirty="0"/>
              <a:t>, </a:t>
            </a:r>
            <a:r>
              <a:rPr lang="en-US" sz="2000" dirty="0" err="1"/>
              <a:t>sehingga</a:t>
            </a:r>
            <a:r>
              <a:rPr lang="en-US" sz="2000" dirty="0"/>
              <a:t> di </a:t>
            </a:r>
            <a:r>
              <a:rPr lang="en-US" sz="2000" dirty="0" err="1"/>
              <a:t>antara</a:t>
            </a:r>
            <a:r>
              <a:rPr lang="en-US" sz="2000" dirty="0"/>
              <a:t> </a:t>
            </a:r>
            <a:r>
              <a:rPr lang="en-US" sz="2000" dirty="0" err="1"/>
              <a:t>masyarakat</a:t>
            </a:r>
            <a:r>
              <a:rPr lang="en-US" sz="2000" dirty="0"/>
              <a:t> </a:t>
            </a:r>
            <a:r>
              <a:rPr lang="en-US" sz="2000" dirty="0" err="1"/>
              <a:t>Igbope</a:t>
            </a:r>
            <a:r>
              <a:rPr lang="en-US" sz="2000" dirty="0"/>
              <a:t> di Nigeria, </a:t>
            </a:r>
            <a:r>
              <a:rPr lang="en-US" sz="2000" dirty="0" err="1"/>
              <a:t>keluarga</a:t>
            </a:r>
            <a:r>
              <a:rPr lang="en-US" sz="2000" dirty="0"/>
              <a:t> </a:t>
            </a:r>
            <a:r>
              <a:rPr lang="en-US" sz="2000" dirty="0" err="1"/>
              <a:t>menjamin</a:t>
            </a:r>
            <a:r>
              <a:rPr lang="en-US" sz="2000" dirty="0"/>
              <a:t> </a:t>
            </a:r>
            <a:r>
              <a:rPr lang="en-US" sz="2000" dirty="0" err="1"/>
              <a:t>bahwa</a:t>
            </a:r>
            <a:r>
              <a:rPr lang="en-US" sz="2000" dirty="0"/>
              <a:t> </a:t>
            </a:r>
            <a:r>
              <a:rPr lang="en-US" sz="2000" dirty="0" err="1"/>
              <a:t>utang</a:t>
            </a:r>
            <a:r>
              <a:rPr lang="en-US" sz="2000" dirty="0"/>
              <a:t> </a:t>
            </a:r>
            <a:r>
              <a:rPr lang="en-US" sz="2000" dirty="0" err="1"/>
              <a:t>dibayar</a:t>
            </a:r>
            <a:r>
              <a:rPr lang="en-US" sz="2000" dirty="0"/>
              <a:t>, </a:t>
            </a:r>
            <a:r>
              <a:rPr lang="en-US" sz="2000" dirty="0" err="1"/>
              <a:t>dan</a:t>
            </a:r>
            <a:r>
              <a:rPr lang="en-US" sz="2000" dirty="0"/>
              <a:t> </a:t>
            </a:r>
            <a:r>
              <a:rPr lang="en-US" sz="2000" dirty="0" err="1"/>
              <a:t>solidaritas</a:t>
            </a:r>
            <a:r>
              <a:rPr lang="en-US" sz="2000" dirty="0"/>
              <a:t> </a:t>
            </a:r>
            <a:r>
              <a:rPr lang="en-US" sz="2000" dirty="0" err="1"/>
              <a:t>mereka</a:t>
            </a:r>
            <a:r>
              <a:rPr lang="en-US" sz="2000" dirty="0"/>
              <a:t> </a:t>
            </a:r>
            <a:r>
              <a:rPr lang="en-US" sz="2000" dirty="0" err="1"/>
              <a:t>memberikan</a:t>
            </a:r>
            <a:r>
              <a:rPr lang="en-US" sz="2000" dirty="0"/>
              <a:t> </a:t>
            </a:r>
            <a:r>
              <a:rPr lang="en-US" sz="2000" dirty="0" err="1"/>
              <a:t>sanksi</a:t>
            </a:r>
            <a:r>
              <a:rPr lang="en-US" sz="2000" dirty="0"/>
              <a:t> yang </a:t>
            </a:r>
            <a:r>
              <a:rPr lang="en-US" sz="2000" dirty="0" err="1"/>
              <a:t>kuat</a:t>
            </a:r>
            <a:r>
              <a:rPr lang="en-US" sz="2000" dirty="0"/>
              <a:t> </a:t>
            </a:r>
            <a:r>
              <a:rPr lang="en-US" sz="2000" dirty="0" err="1"/>
              <a:t>terhadap</a:t>
            </a:r>
            <a:r>
              <a:rPr lang="en-US" sz="2000" dirty="0"/>
              <a:t> </a:t>
            </a:r>
            <a:r>
              <a:rPr lang="en-US" sz="2000" dirty="0" err="1"/>
              <a:t>kegagalan</a:t>
            </a:r>
            <a:r>
              <a:rPr lang="en-US" sz="2000" dirty="0"/>
              <a:t> </a:t>
            </a:r>
            <a:r>
              <a:rPr lang="en-US" sz="2000" dirty="0" err="1"/>
              <a:t>bayar</a:t>
            </a:r>
            <a:r>
              <a:rPr lang="en-US" sz="2000" dirty="0"/>
              <a:t>, </a:t>
            </a:r>
            <a:r>
              <a:rPr lang="en-US" sz="2000" dirty="0" err="1"/>
              <a:t>karena</a:t>
            </a:r>
            <a:r>
              <a:rPr lang="en-US" sz="2000" dirty="0"/>
              <a:t> </a:t>
            </a:r>
            <a:r>
              <a:rPr lang="en-US" sz="2000" dirty="0" err="1"/>
              <a:t>kegagalan</a:t>
            </a:r>
            <a:r>
              <a:rPr lang="en-US" sz="2000" dirty="0"/>
              <a:t> </a:t>
            </a:r>
            <a:r>
              <a:rPr lang="en-US" sz="2000" dirty="0" err="1"/>
              <a:t>individu</a:t>
            </a:r>
            <a:r>
              <a:rPr lang="en-US" sz="2000" dirty="0"/>
              <a:t> </a:t>
            </a:r>
            <a:r>
              <a:rPr lang="en-US" sz="2000" dirty="0" err="1"/>
              <a:t>berdampak</a:t>
            </a:r>
            <a:r>
              <a:rPr lang="en-US" sz="2000" dirty="0"/>
              <a:t> </a:t>
            </a:r>
            <a:r>
              <a:rPr lang="en-US" sz="2000" dirty="0" err="1"/>
              <a:t>pada</a:t>
            </a:r>
            <a:r>
              <a:rPr lang="en-US" sz="2000" dirty="0"/>
              <a:t> </a:t>
            </a:r>
            <a:r>
              <a:rPr lang="en-US" sz="2000" dirty="0" err="1"/>
              <a:t>reputasi</a:t>
            </a:r>
            <a:r>
              <a:rPr lang="en-US" sz="2000" dirty="0"/>
              <a:t> </a:t>
            </a:r>
            <a:r>
              <a:rPr lang="en-US" sz="2000" dirty="0" err="1"/>
              <a:t>keluarga</a:t>
            </a:r>
            <a:r>
              <a:rPr lang="en-US" sz="2000" dirty="0"/>
              <a:t>. </a:t>
            </a:r>
            <a:r>
              <a:rPr lang="en-US" sz="2000" dirty="0" err="1"/>
              <a:t>Keluarga</a:t>
            </a:r>
            <a:r>
              <a:rPr lang="en-US" sz="2000" dirty="0"/>
              <a:t> </a:t>
            </a:r>
            <a:r>
              <a:rPr lang="en-US" sz="2000" dirty="0" err="1"/>
              <a:t>besar</a:t>
            </a:r>
            <a:r>
              <a:rPr lang="en-US" sz="2000" dirty="0"/>
              <a:t> </a:t>
            </a:r>
            <a:r>
              <a:rPr lang="en-US" sz="2000" dirty="0" err="1"/>
              <a:t>sering</a:t>
            </a:r>
            <a:r>
              <a:rPr lang="en-US" sz="2000" dirty="0"/>
              <a:t> </a:t>
            </a:r>
            <a:r>
              <a:rPr lang="en-US" sz="2000" dirty="0" err="1"/>
              <a:t>mendanai</a:t>
            </a:r>
            <a:r>
              <a:rPr lang="en-US" sz="2000" dirty="0"/>
              <a:t> </a:t>
            </a:r>
            <a:r>
              <a:rPr lang="en-US" sz="2000" dirty="0" err="1"/>
              <a:t>pelatihan</a:t>
            </a:r>
            <a:r>
              <a:rPr lang="en-US" sz="2000" dirty="0"/>
              <a:t> </a:t>
            </a:r>
            <a:r>
              <a:rPr lang="en-US" sz="2000" dirty="0" err="1"/>
              <a:t>magang</a:t>
            </a:r>
            <a:r>
              <a:rPr lang="en-US" sz="2000" dirty="0"/>
              <a:t> </a:t>
            </a:r>
            <a:r>
              <a:rPr lang="en-US" sz="2000" dirty="0" err="1"/>
              <a:t>dan</a:t>
            </a:r>
            <a:r>
              <a:rPr lang="en-US" sz="2000" dirty="0"/>
              <a:t> </a:t>
            </a:r>
            <a:r>
              <a:rPr lang="en-US" sz="2000" dirty="0" err="1"/>
              <a:t>permodalan</a:t>
            </a:r>
            <a:r>
              <a:rPr lang="en-US" sz="2000" dirty="0"/>
              <a:t> </a:t>
            </a:r>
            <a:r>
              <a:rPr lang="en-US" sz="2000" dirty="0" err="1"/>
              <a:t>awal</a:t>
            </a:r>
            <a:r>
              <a:rPr lang="en-US" sz="2000" dirty="0"/>
              <a:t>, </a:t>
            </a:r>
            <a:r>
              <a:rPr lang="en-US" sz="2000" dirty="0" err="1"/>
              <a:t>meskipun</a:t>
            </a:r>
            <a:r>
              <a:rPr lang="en-US" sz="2000" dirty="0"/>
              <a:t> </a:t>
            </a:r>
            <a:r>
              <a:rPr lang="en-US" sz="2000" dirty="0" err="1"/>
              <a:t>hal</a:t>
            </a:r>
            <a:r>
              <a:rPr lang="en-US" sz="2000" dirty="0"/>
              <a:t> </a:t>
            </a:r>
            <a:r>
              <a:rPr lang="en-US" sz="2000" dirty="0" err="1"/>
              <a:t>ini</a:t>
            </a:r>
            <a:r>
              <a:rPr lang="en-US" sz="2000" dirty="0"/>
              <a:t> </a:t>
            </a:r>
            <a:r>
              <a:rPr lang="en-US" sz="2000" dirty="0" err="1"/>
              <a:t>dapat</a:t>
            </a:r>
            <a:r>
              <a:rPr lang="en-US" sz="2000" dirty="0"/>
              <a:t> </a:t>
            </a:r>
            <a:r>
              <a:rPr lang="en-US" sz="2000" dirty="0" err="1"/>
              <a:t>menghambat</a:t>
            </a:r>
            <a:r>
              <a:rPr lang="en-US" sz="2000" dirty="0"/>
              <a:t> </a:t>
            </a:r>
            <a:r>
              <a:rPr lang="en-US" sz="2000" dirty="0" err="1"/>
              <a:t>ekspansi</a:t>
            </a:r>
            <a:r>
              <a:rPr lang="en-US" sz="2000" dirty="0"/>
              <a:t> </a:t>
            </a:r>
            <a:r>
              <a:rPr lang="en-US" sz="2000" dirty="0" err="1"/>
              <a:t>perusahaan</a:t>
            </a:r>
            <a:r>
              <a:rPr lang="en-US" sz="2000" dirty="0"/>
              <a:t> </a:t>
            </a:r>
            <a:r>
              <a:rPr lang="en-US" sz="2000" dirty="0" err="1"/>
              <a:t>dengan</a:t>
            </a:r>
            <a:r>
              <a:rPr lang="en-US" sz="2000" dirty="0"/>
              <a:t> </a:t>
            </a:r>
            <a:r>
              <a:rPr lang="en-US" sz="2000" dirty="0" err="1"/>
              <a:t>mengalihkan</a:t>
            </a:r>
            <a:r>
              <a:rPr lang="en-US" sz="2000" dirty="0"/>
              <a:t> </a:t>
            </a:r>
            <a:r>
              <a:rPr lang="en-US" sz="2000" dirty="0" err="1"/>
              <a:t>sumber</a:t>
            </a:r>
            <a:r>
              <a:rPr lang="en-US" sz="2000" dirty="0"/>
              <a:t> </a:t>
            </a:r>
            <a:r>
              <a:rPr lang="en-US" sz="2000" dirty="0" err="1"/>
              <a:t>daya</a:t>
            </a:r>
            <a:r>
              <a:rPr lang="en-US" sz="2000" dirty="0"/>
              <a:t> </a:t>
            </a:r>
            <a:r>
              <a:rPr lang="en-US" sz="2000" dirty="0" err="1"/>
              <a:t>untuk</a:t>
            </a:r>
            <a:r>
              <a:rPr lang="en-US" sz="2000" dirty="0"/>
              <a:t> </a:t>
            </a:r>
            <a:r>
              <a:rPr lang="en-US" sz="2000" dirty="0" err="1"/>
              <a:t>konsumsi</a:t>
            </a:r>
            <a:r>
              <a:rPr lang="en-US" sz="2000" dirty="0"/>
              <a:t> </a:t>
            </a:r>
            <a:r>
              <a:rPr lang="en-US" sz="2000" dirty="0" err="1"/>
              <a:t>saat</a:t>
            </a:r>
            <a:r>
              <a:rPr lang="en-US" sz="2000" dirty="0"/>
              <a:t> </a:t>
            </a:r>
            <a:r>
              <a:rPr lang="en-US" sz="2000" dirty="0" err="1" smtClean="0"/>
              <a:t>ini</a:t>
            </a:r>
            <a:r>
              <a:rPr lang="en-US" sz="2000" dirty="0" smtClean="0"/>
              <a:t>.</a:t>
            </a:r>
            <a:endParaRPr lang="en-US" sz="2000" dirty="0"/>
          </a:p>
        </p:txBody>
      </p:sp>
    </p:spTree>
    <p:extLst>
      <p:ext uri="{BB962C8B-B14F-4D97-AF65-F5344CB8AC3E}">
        <p14:creationId xmlns:p14="http://schemas.microsoft.com/office/powerpoint/2010/main" val="1417308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584234"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596314" y="556638"/>
            <a:ext cx="6950707" cy="523220"/>
          </a:xfrm>
          <a:prstGeom prst="rect">
            <a:avLst/>
          </a:prstGeom>
        </p:spPr>
        <p:txBody>
          <a:bodyPr wrap="square">
            <a:spAutoFit/>
          </a:bodyPr>
          <a:lstStyle/>
          <a:p>
            <a:r>
              <a:rPr lang="en-US" sz="2800" b="1" dirty="0"/>
              <a:t>Multiple Entrepreneurial Function</a:t>
            </a:r>
            <a:endParaRPr lang="en-US" sz="2800" b="1" dirty="0"/>
          </a:p>
        </p:txBody>
      </p:sp>
      <p:sp>
        <p:nvSpPr>
          <p:cNvPr id="8" name="Rectangle 7"/>
          <p:cNvSpPr/>
          <p:nvPr/>
        </p:nvSpPr>
        <p:spPr>
          <a:xfrm>
            <a:off x="596314" y="2032768"/>
            <a:ext cx="10543912" cy="1938992"/>
          </a:xfrm>
          <a:prstGeom prst="rect">
            <a:avLst/>
          </a:prstGeom>
        </p:spPr>
        <p:txBody>
          <a:bodyPr wrap="square">
            <a:spAutoFit/>
          </a:bodyPr>
          <a:lstStyle/>
          <a:p>
            <a:pPr algn="just"/>
            <a:r>
              <a:rPr lang="en-US" sz="2400" b="1" dirty="0" err="1" smtClean="0"/>
              <a:t>Harbison</a:t>
            </a:r>
            <a:r>
              <a:rPr lang="en-US" sz="2400" b="1" dirty="0" smtClean="0"/>
              <a:t> (1956</a:t>
            </a:r>
            <a:r>
              <a:rPr lang="en-US" sz="2400" b="1" dirty="0"/>
              <a:t>: 364-379</a:t>
            </a:r>
            <a:r>
              <a:rPr lang="en-US" sz="2400" b="1" dirty="0" smtClean="0"/>
              <a:t>)</a:t>
            </a:r>
            <a:r>
              <a:rPr lang="en-US" sz="2400" dirty="0" smtClean="0"/>
              <a:t> </a:t>
            </a:r>
            <a:r>
              <a:rPr lang="en-US" sz="2400" dirty="0" err="1" smtClean="0"/>
              <a:t>fungsi</a:t>
            </a:r>
            <a:r>
              <a:rPr lang="en-US" sz="2400" dirty="0" smtClean="0"/>
              <a:t> </a:t>
            </a:r>
            <a:r>
              <a:rPr lang="en-US" sz="2400" dirty="0" err="1"/>
              <a:t>kewirausahaan</a:t>
            </a:r>
            <a:r>
              <a:rPr lang="en-US" sz="2400" dirty="0"/>
              <a:t> </a:t>
            </a:r>
            <a:r>
              <a:rPr lang="en-US" sz="2400" dirty="0" err="1"/>
              <a:t>dapat</a:t>
            </a:r>
            <a:r>
              <a:rPr lang="en-US" sz="2400" dirty="0"/>
              <a:t> </a:t>
            </a:r>
            <a:r>
              <a:rPr lang="en-US" sz="2400" dirty="0" err="1"/>
              <a:t>dibagi</a:t>
            </a:r>
            <a:r>
              <a:rPr lang="en-US" sz="2400" dirty="0"/>
              <a:t> di </a:t>
            </a:r>
            <a:r>
              <a:rPr lang="en-US" sz="2400" dirty="0" err="1"/>
              <a:t>antara</a:t>
            </a:r>
            <a:r>
              <a:rPr lang="en-US" sz="2400" dirty="0"/>
              <a:t> </a:t>
            </a:r>
            <a:r>
              <a:rPr lang="en-US" sz="2400" dirty="0" err="1"/>
              <a:t>hirarki</a:t>
            </a:r>
            <a:r>
              <a:rPr lang="en-US" sz="2400" dirty="0"/>
              <a:t> </a:t>
            </a:r>
            <a:r>
              <a:rPr lang="en-US" sz="2400" dirty="0" err="1"/>
              <a:t>bisnis</a:t>
            </a:r>
            <a:r>
              <a:rPr lang="en-US" sz="2400" dirty="0"/>
              <a:t>. </a:t>
            </a:r>
            <a:r>
              <a:rPr lang="en-US" sz="2400" dirty="0" err="1"/>
              <a:t>Fungsi</a:t>
            </a:r>
            <a:r>
              <a:rPr lang="en-US" sz="2400" dirty="0"/>
              <a:t> </a:t>
            </a:r>
            <a:r>
              <a:rPr lang="en-US" sz="2400" dirty="0" err="1"/>
              <a:t>hirarkis</a:t>
            </a:r>
            <a:r>
              <a:rPr lang="en-US" sz="2400" dirty="0"/>
              <a:t> </a:t>
            </a:r>
            <a:r>
              <a:rPr lang="en-US" sz="2400" dirty="0" err="1"/>
              <a:t>seperti</a:t>
            </a:r>
            <a:r>
              <a:rPr lang="en-US" sz="2400" dirty="0"/>
              <a:t> </a:t>
            </a:r>
            <a:r>
              <a:rPr lang="en-US" sz="2400" dirty="0" err="1"/>
              <a:t>itu</a:t>
            </a:r>
            <a:r>
              <a:rPr lang="en-US" sz="2400" dirty="0"/>
              <a:t> </a:t>
            </a:r>
            <a:r>
              <a:rPr lang="en-US" sz="2400" dirty="0" err="1"/>
              <a:t>mungkin</a:t>
            </a:r>
            <a:r>
              <a:rPr lang="en-US" sz="2400" dirty="0"/>
              <a:t> </a:t>
            </a:r>
            <a:r>
              <a:rPr lang="en-US" sz="2400" dirty="0" err="1"/>
              <a:t>lebih</a:t>
            </a:r>
            <a:r>
              <a:rPr lang="en-US" sz="2400" dirty="0"/>
              <a:t> </a:t>
            </a:r>
            <a:r>
              <a:rPr lang="en-US" sz="2400" dirty="0" err="1"/>
              <a:t>tepat</a:t>
            </a:r>
            <a:r>
              <a:rPr lang="en-US" sz="2400" dirty="0"/>
              <a:t> </a:t>
            </a:r>
            <a:r>
              <a:rPr lang="en-US" sz="2400" dirty="0" err="1"/>
              <a:t>diberi</a:t>
            </a:r>
            <a:r>
              <a:rPr lang="en-US" sz="2400" dirty="0"/>
              <a:t> label </a:t>
            </a:r>
            <a:r>
              <a:rPr lang="en-US" sz="2400" dirty="0" err="1"/>
              <a:t>organisasi</a:t>
            </a:r>
            <a:r>
              <a:rPr lang="en-US" sz="2400" dirty="0"/>
              <a:t> </a:t>
            </a:r>
            <a:r>
              <a:rPr lang="en-US" sz="2400" dirty="0" err="1"/>
              <a:t>daripada</a:t>
            </a:r>
            <a:r>
              <a:rPr lang="en-US" sz="2400" dirty="0"/>
              <a:t> </a:t>
            </a:r>
            <a:r>
              <a:rPr lang="en-US" sz="2400" dirty="0" err="1"/>
              <a:t>kewirausahaan</a:t>
            </a:r>
            <a:r>
              <a:rPr lang="en-US" sz="2400" dirty="0"/>
              <a:t>. </a:t>
            </a:r>
            <a:r>
              <a:rPr lang="en-US" sz="2400" dirty="0" err="1"/>
              <a:t>Organisasi</a:t>
            </a:r>
            <a:r>
              <a:rPr lang="en-US" sz="2400" dirty="0"/>
              <a:t> </a:t>
            </a:r>
            <a:r>
              <a:rPr lang="en-US" sz="2400" dirty="0" err="1"/>
              <a:t>tidak</a:t>
            </a:r>
            <a:r>
              <a:rPr lang="en-US" sz="2400" dirty="0"/>
              <a:t> </a:t>
            </a:r>
            <a:r>
              <a:rPr lang="en-US" sz="2400" dirty="0" err="1"/>
              <a:t>hanya</a:t>
            </a:r>
            <a:r>
              <a:rPr lang="en-US" sz="2400" dirty="0"/>
              <a:t> </a:t>
            </a:r>
            <a:r>
              <a:rPr lang="en-US" sz="2400" dirty="0" err="1"/>
              <a:t>berkonotasi</a:t>
            </a:r>
            <a:r>
              <a:rPr lang="en-US" sz="2400" dirty="0"/>
              <a:t> </a:t>
            </a:r>
            <a:r>
              <a:rPr lang="en-US" sz="2400" dirty="0" err="1"/>
              <a:t>konstelasi</a:t>
            </a:r>
            <a:r>
              <a:rPr lang="en-US" sz="2400" dirty="0"/>
              <a:t> </a:t>
            </a:r>
            <a:r>
              <a:rPr lang="en-US" sz="2400" dirty="0" err="1"/>
              <a:t>fungsi</a:t>
            </a:r>
            <a:r>
              <a:rPr lang="en-US" sz="2400" dirty="0"/>
              <a:t>, orang, </a:t>
            </a:r>
            <a:r>
              <a:rPr lang="en-US" sz="2400" dirty="0" err="1"/>
              <a:t>dan</a:t>
            </a:r>
            <a:r>
              <a:rPr lang="en-US" sz="2400" dirty="0"/>
              <a:t> </a:t>
            </a:r>
            <a:r>
              <a:rPr lang="en-US" sz="2400" dirty="0" err="1"/>
              <a:t>kemampuan</a:t>
            </a:r>
            <a:r>
              <a:rPr lang="en-US" sz="2400" dirty="0"/>
              <a:t> yang </a:t>
            </a:r>
            <a:r>
              <a:rPr lang="en-US" sz="2400" dirty="0" err="1"/>
              <a:t>digunakan</a:t>
            </a:r>
            <a:r>
              <a:rPr lang="en-US" sz="2400" dirty="0"/>
              <a:t> </a:t>
            </a:r>
            <a:r>
              <a:rPr lang="en-US" sz="2400" dirty="0" err="1"/>
              <a:t>untuk</a:t>
            </a:r>
            <a:r>
              <a:rPr lang="en-US" sz="2400" dirty="0"/>
              <a:t> </a:t>
            </a:r>
            <a:r>
              <a:rPr lang="en-US" sz="2400" dirty="0" err="1"/>
              <a:t>mengelola</a:t>
            </a:r>
            <a:r>
              <a:rPr lang="en-US" sz="2400" dirty="0"/>
              <a:t> </a:t>
            </a:r>
            <a:r>
              <a:rPr lang="en-US" sz="2400" dirty="0" err="1"/>
              <a:t>perusahaan</a:t>
            </a:r>
            <a:r>
              <a:rPr lang="en-US" sz="2400" dirty="0"/>
              <a:t>, </a:t>
            </a:r>
            <a:r>
              <a:rPr lang="en-US" sz="2400" dirty="0" err="1"/>
              <a:t>tetapi</a:t>
            </a:r>
            <a:r>
              <a:rPr lang="en-US" sz="2400" dirty="0"/>
              <a:t> </a:t>
            </a:r>
            <a:r>
              <a:rPr lang="en-US" sz="2400" dirty="0" err="1"/>
              <a:t>juga</a:t>
            </a:r>
            <a:r>
              <a:rPr lang="en-US" sz="2400" dirty="0"/>
              <a:t> </a:t>
            </a:r>
            <a:r>
              <a:rPr lang="en-US" sz="2400" dirty="0" err="1"/>
              <a:t>bagaimana</a:t>
            </a:r>
            <a:r>
              <a:rPr lang="en-US" sz="2400" dirty="0"/>
              <a:t> </a:t>
            </a:r>
            <a:r>
              <a:rPr lang="en-US" sz="2400" dirty="0" err="1"/>
              <a:t>elemen-elemen</a:t>
            </a:r>
            <a:r>
              <a:rPr lang="en-US" sz="2400" dirty="0"/>
              <a:t> </a:t>
            </a:r>
            <a:r>
              <a:rPr lang="en-US" sz="2400" dirty="0" err="1"/>
              <a:t>ini</a:t>
            </a:r>
            <a:r>
              <a:rPr lang="en-US" sz="2400" dirty="0"/>
              <a:t> </a:t>
            </a:r>
            <a:r>
              <a:rPr lang="en-US" sz="2400" dirty="0" err="1"/>
              <a:t>diintegrasikan</a:t>
            </a:r>
            <a:r>
              <a:rPr lang="en-US" sz="2400" dirty="0"/>
              <a:t> </a:t>
            </a:r>
            <a:r>
              <a:rPr lang="en-US" sz="2400" dirty="0" err="1"/>
              <a:t>ke</a:t>
            </a:r>
            <a:r>
              <a:rPr lang="en-US" sz="2400" dirty="0"/>
              <a:t> </a:t>
            </a:r>
            <a:r>
              <a:rPr lang="en-US" sz="2400" dirty="0" err="1"/>
              <a:t>dalam</a:t>
            </a:r>
            <a:r>
              <a:rPr lang="en-US" sz="2400" dirty="0"/>
              <a:t> </a:t>
            </a:r>
            <a:r>
              <a:rPr lang="en-US" sz="2400" dirty="0" err="1"/>
              <a:t>usaha</a:t>
            </a:r>
            <a:r>
              <a:rPr lang="en-US" sz="2400" dirty="0"/>
              <a:t> </a:t>
            </a:r>
            <a:r>
              <a:rPr lang="en-US" sz="2400" dirty="0" err="1" smtClean="0"/>
              <a:t>bersama</a:t>
            </a:r>
            <a:r>
              <a:rPr lang="en-US" sz="2400" dirty="0" smtClean="0"/>
              <a:t>.</a:t>
            </a:r>
          </a:p>
        </p:txBody>
      </p:sp>
    </p:spTree>
    <p:extLst>
      <p:ext uri="{BB962C8B-B14F-4D97-AF65-F5344CB8AC3E}">
        <p14:creationId xmlns:p14="http://schemas.microsoft.com/office/powerpoint/2010/main" val="2003103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584234"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596314" y="556638"/>
            <a:ext cx="6950707" cy="954107"/>
          </a:xfrm>
          <a:prstGeom prst="rect">
            <a:avLst/>
          </a:prstGeom>
        </p:spPr>
        <p:txBody>
          <a:bodyPr wrap="square">
            <a:spAutoFit/>
          </a:bodyPr>
          <a:lstStyle/>
          <a:p>
            <a:r>
              <a:rPr lang="en-US" sz="2800" b="1" dirty="0"/>
              <a:t>Achievement Motivation, Self-Assessment, and Entrepreneurship</a:t>
            </a:r>
            <a:endParaRPr lang="en-US" sz="2800" b="1" dirty="0"/>
          </a:p>
        </p:txBody>
      </p:sp>
      <p:sp>
        <p:nvSpPr>
          <p:cNvPr id="8" name="Rectangle 7"/>
          <p:cNvSpPr/>
          <p:nvPr/>
        </p:nvSpPr>
        <p:spPr>
          <a:xfrm>
            <a:off x="596314" y="2032768"/>
            <a:ext cx="10543912" cy="3416320"/>
          </a:xfrm>
          <a:prstGeom prst="rect">
            <a:avLst/>
          </a:prstGeom>
        </p:spPr>
        <p:txBody>
          <a:bodyPr wrap="square">
            <a:spAutoFit/>
          </a:bodyPr>
          <a:lstStyle/>
          <a:p>
            <a:pPr algn="just"/>
            <a:r>
              <a:rPr lang="en-US" b="1" dirty="0" err="1" smtClean="0"/>
              <a:t>Mc</a:t>
            </a:r>
            <a:r>
              <a:rPr lang="en-US" b="1" dirty="0" smtClean="0"/>
              <a:t> </a:t>
            </a:r>
            <a:r>
              <a:rPr lang="en-US" b="1" dirty="0" err="1" smtClean="0"/>
              <a:t>Clelland</a:t>
            </a:r>
            <a:r>
              <a:rPr lang="en-US" b="1" dirty="0" smtClean="0"/>
              <a:t> </a:t>
            </a:r>
            <a:r>
              <a:rPr lang="en-US" b="1" dirty="0"/>
              <a:t>(1961) </a:t>
            </a:r>
            <a:r>
              <a:rPr lang="en-US" dirty="0" err="1"/>
              <a:t>berpendapat</a:t>
            </a:r>
            <a:r>
              <a:rPr lang="en-US" dirty="0"/>
              <a:t> </a:t>
            </a:r>
            <a:r>
              <a:rPr lang="en-US" dirty="0" err="1"/>
              <a:t>bahwa</a:t>
            </a:r>
            <a:r>
              <a:rPr lang="en-US" dirty="0"/>
              <a:t> </a:t>
            </a:r>
            <a:r>
              <a:rPr lang="en-US" dirty="0" err="1"/>
              <a:t>masyarakat</a:t>
            </a:r>
            <a:r>
              <a:rPr lang="en-US" dirty="0"/>
              <a:t> yang </a:t>
            </a:r>
            <a:r>
              <a:rPr lang="en-US" dirty="0" err="1"/>
              <a:t>secara</a:t>
            </a:r>
            <a:r>
              <a:rPr lang="en-US" dirty="0"/>
              <a:t> </a:t>
            </a:r>
            <a:r>
              <a:rPr lang="en-US" dirty="0" err="1"/>
              <a:t>umum</a:t>
            </a:r>
            <a:r>
              <a:rPr lang="en-US" dirty="0"/>
              <a:t> </a:t>
            </a:r>
            <a:r>
              <a:rPr lang="en-US" dirty="0" err="1"/>
              <a:t>memiliki</a:t>
            </a:r>
            <a:r>
              <a:rPr lang="en-US" dirty="0"/>
              <a:t> </a:t>
            </a:r>
            <a:r>
              <a:rPr lang="en-US" dirty="0" err="1"/>
              <a:t>kebutuhan</a:t>
            </a:r>
            <a:r>
              <a:rPr lang="en-US" dirty="0"/>
              <a:t> yang </a:t>
            </a:r>
            <a:r>
              <a:rPr lang="en-US" dirty="0" err="1"/>
              <a:t>tinggi</a:t>
            </a:r>
            <a:r>
              <a:rPr lang="en-US" dirty="0"/>
              <a:t> </a:t>
            </a:r>
            <a:r>
              <a:rPr lang="en-US" dirty="0" err="1"/>
              <a:t>untuk</a:t>
            </a:r>
            <a:r>
              <a:rPr lang="en-US" dirty="0"/>
              <a:t> </a:t>
            </a:r>
            <a:r>
              <a:rPr lang="en-US" dirty="0" err="1"/>
              <a:t>berprestasi</a:t>
            </a:r>
            <a:r>
              <a:rPr lang="en-US" dirty="0"/>
              <a:t> </a:t>
            </a:r>
            <a:r>
              <a:rPr lang="en-US" dirty="0" err="1"/>
              <a:t>atau</a:t>
            </a:r>
            <a:r>
              <a:rPr lang="en-US" dirty="0"/>
              <a:t> </a:t>
            </a:r>
            <a:r>
              <a:rPr lang="en-US" dirty="0" err="1"/>
              <a:t>dorongan</a:t>
            </a:r>
            <a:r>
              <a:rPr lang="en-US" dirty="0"/>
              <a:t> </a:t>
            </a:r>
            <a:r>
              <a:rPr lang="en-US" dirty="0" err="1"/>
              <a:t>untuk</a:t>
            </a:r>
            <a:r>
              <a:rPr lang="en-US" dirty="0"/>
              <a:t> </a:t>
            </a:r>
            <a:r>
              <a:rPr lang="en-US" dirty="0" err="1"/>
              <a:t>berkembang</a:t>
            </a:r>
            <a:r>
              <a:rPr lang="en-US" dirty="0"/>
              <a:t> </a:t>
            </a:r>
            <a:r>
              <a:rPr lang="en-US" dirty="0" err="1"/>
              <a:t>menghasilkan</a:t>
            </a:r>
            <a:r>
              <a:rPr lang="en-US" dirty="0"/>
              <a:t> </a:t>
            </a:r>
            <a:r>
              <a:rPr lang="en-US" dirty="0" err="1"/>
              <a:t>wirausahawan</a:t>
            </a:r>
            <a:r>
              <a:rPr lang="en-US" dirty="0"/>
              <a:t> yang </a:t>
            </a:r>
            <a:r>
              <a:rPr lang="en-US" dirty="0" err="1"/>
              <a:t>lebih</a:t>
            </a:r>
            <a:r>
              <a:rPr lang="en-US" dirty="0"/>
              <a:t> </a:t>
            </a:r>
            <a:r>
              <a:rPr lang="en-US" dirty="0" err="1"/>
              <a:t>energik</a:t>
            </a:r>
            <a:r>
              <a:rPr lang="en-US" dirty="0"/>
              <a:t>, yang </a:t>
            </a:r>
            <a:r>
              <a:rPr lang="en-US" dirty="0" err="1"/>
              <a:t>pada</a:t>
            </a:r>
            <a:r>
              <a:rPr lang="en-US" dirty="0"/>
              <a:t> </a:t>
            </a:r>
            <a:r>
              <a:rPr lang="en-US" dirty="0" err="1"/>
              <a:t>gilirannya</a:t>
            </a:r>
            <a:r>
              <a:rPr lang="en-US" dirty="0"/>
              <a:t>, </a:t>
            </a:r>
            <a:r>
              <a:rPr lang="en-US" dirty="0" err="1"/>
              <a:t>membawa</a:t>
            </a:r>
            <a:r>
              <a:rPr lang="en-US" dirty="0"/>
              <a:t> </a:t>
            </a:r>
            <a:r>
              <a:rPr lang="en-US" dirty="0" err="1"/>
              <a:t>perkembangan</a:t>
            </a:r>
            <a:r>
              <a:rPr lang="en-US" dirty="0"/>
              <a:t> </a:t>
            </a:r>
            <a:r>
              <a:rPr lang="en-US" dirty="0" err="1"/>
              <a:t>ekonomi</a:t>
            </a:r>
            <a:r>
              <a:rPr lang="en-US" dirty="0"/>
              <a:t> yang </a:t>
            </a:r>
            <a:r>
              <a:rPr lang="en-US" dirty="0" err="1"/>
              <a:t>lebih</a:t>
            </a:r>
            <a:r>
              <a:rPr lang="en-US" dirty="0"/>
              <a:t> </a:t>
            </a:r>
            <a:r>
              <a:rPr lang="en-US" dirty="0" err="1"/>
              <a:t>cepat</a:t>
            </a:r>
            <a:r>
              <a:rPr lang="en-US" dirty="0"/>
              <a:t>. </a:t>
            </a:r>
            <a:r>
              <a:rPr lang="en-US" dirty="0" err="1"/>
              <a:t>Dia</a:t>
            </a:r>
            <a:r>
              <a:rPr lang="en-US" dirty="0"/>
              <a:t> </a:t>
            </a:r>
            <a:r>
              <a:rPr lang="en-US" dirty="0" err="1"/>
              <a:t>berpendapat</a:t>
            </a:r>
            <a:r>
              <a:rPr lang="en-US" dirty="0"/>
              <a:t> </a:t>
            </a:r>
            <a:r>
              <a:rPr lang="en-US" dirty="0" err="1"/>
              <a:t>bahwa</a:t>
            </a:r>
            <a:r>
              <a:rPr lang="en-US" dirty="0"/>
              <a:t> </a:t>
            </a:r>
            <a:r>
              <a:rPr lang="en-US" dirty="0" err="1"/>
              <a:t>wirausahawan</a:t>
            </a:r>
            <a:r>
              <a:rPr lang="en-US" dirty="0"/>
              <a:t> </a:t>
            </a:r>
            <a:r>
              <a:rPr lang="en-US" dirty="0" err="1"/>
              <a:t>dapat</a:t>
            </a:r>
            <a:r>
              <a:rPr lang="en-US" dirty="0"/>
              <a:t> </a:t>
            </a:r>
            <a:r>
              <a:rPr lang="en-US" dirty="0" err="1"/>
              <a:t>dilatih</a:t>
            </a:r>
            <a:r>
              <a:rPr lang="en-US" dirty="0"/>
              <a:t> </a:t>
            </a:r>
            <a:r>
              <a:rPr lang="en-US" dirty="0" err="1"/>
              <a:t>untuk</a:t>
            </a:r>
            <a:r>
              <a:rPr lang="en-US" dirty="0"/>
              <a:t> </a:t>
            </a:r>
            <a:r>
              <a:rPr lang="en-US" dirty="0" err="1"/>
              <a:t>berhasil</a:t>
            </a:r>
            <a:r>
              <a:rPr lang="en-US" dirty="0"/>
              <a:t>. Para </a:t>
            </a:r>
            <a:r>
              <a:rPr lang="en-US" dirty="0" err="1"/>
              <a:t>sarjana</a:t>
            </a:r>
            <a:r>
              <a:rPr lang="en-US" dirty="0"/>
              <a:t> </a:t>
            </a:r>
            <a:r>
              <a:rPr lang="en-US" dirty="0" err="1"/>
              <a:t>cukup</a:t>
            </a:r>
            <a:r>
              <a:rPr lang="en-US" dirty="0"/>
              <a:t> </a:t>
            </a:r>
            <a:r>
              <a:rPr lang="en-US" dirty="0" err="1"/>
              <a:t>skeptis</a:t>
            </a:r>
            <a:r>
              <a:rPr lang="en-US" dirty="0"/>
              <a:t> </a:t>
            </a:r>
            <a:r>
              <a:rPr lang="en-US" dirty="0" err="1"/>
              <a:t>terhadap</a:t>
            </a:r>
            <a:r>
              <a:rPr lang="en-US" dirty="0"/>
              <a:t> </a:t>
            </a:r>
            <a:r>
              <a:rPr lang="en-US" dirty="0" err="1"/>
              <a:t>validitas</a:t>
            </a:r>
            <a:r>
              <a:rPr lang="en-US" dirty="0"/>
              <a:t> </a:t>
            </a:r>
            <a:r>
              <a:rPr lang="en-US" dirty="0" err="1"/>
              <a:t>temuan</a:t>
            </a:r>
            <a:r>
              <a:rPr lang="en-US" dirty="0"/>
              <a:t> McClelland. </a:t>
            </a:r>
            <a:r>
              <a:rPr lang="en-US" dirty="0" err="1"/>
              <a:t>Namun</a:t>
            </a:r>
            <a:r>
              <a:rPr lang="en-US" dirty="0"/>
              <a:t> </a:t>
            </a:r>
            <a:r>
              <a:rPr lang="en-US" dirty="0" err="1"/>
              <a:t>demikian</a:t>
            </a:r>
            <a:r>
              <a:rPr lang="en-US" dirty="0"/>
              <a:t>, </a:t>
            </a:r>
            <a:r>
              <a:rPr lang="en-US" dirty="0" err="1"/>
              <a:t>pelatihan</a:t>
            </a:r>
            <a:r>
              <a:rPr lang="en-US" dirty="0"/>
              <a:t> </a:t>
            </a:r>
            <a:r>
              <a:rPr lang="en-US" dirty="0" err="1"/>
              <a:t>motivasi</a:t>
            </a:r>
            <a:r>
              <a:rPr lang="en-US" dirty="0"/>
              <a:t> </a:t>
            </a:r>
            <a:r>
              <a:rPr lang="en-US" dirty="0" err="1"/>
              <a:t>berprestasi</a:t>
            </a:r>
            <a:r>
              <a:rPr lang="en-US" dirty="0"/>
              <a:t> (</a:t>
            </a:r>
            <a:r>
              <a:rPr lang="en-US" dirty="0" err="1"/>
              <a:t>bersama</a:t>
            </a:r>
            <a:r>
              <a:rPr lang="en-US" dirty="0"/>
              <a:t> </a:t>
            </a:r>
            <a:r>
              <a:rPr lang="en-US" dirty="0" err="1"/>
              <a:t>dengan</a:t>
            </a:r>
            <a:r>
              <a:rPr lang="en-US" dirty="0"/>
              <a:t> </a:t>
            </a:r>
            <a:r>
              <a:rPr lang="en-US" dirty="0" err="1"/>
              <a:t>pelatihan</a:t>
            </a:r>
            <a:r>
              <a:rPr lang="en-US" dirty="0"/>
              <a:t> </a:t>
            </a:r>
            <a:r>
              <a:rPr lang="en-US" dirty="0" err="1"/>
              <a:t>praktis</a:t>
            </a:r>
            <a:r>
              <a:rPr lang="en-US" dirty="0"/>
              <a:t> </a:t>
            </a:r>
            <a:r>
              <a:rPr lang="en-US" dirty="0" err="1"/>
              <a:t>dalam</a:t>
            </a:r>
            <a:r>
              <a:rPr lang="en-US" dirty="0"/>
              <a:t> </a:t>
            </a:r>
            <a:r>
              <a:rPr lang="en-US" dirty="0" err="1"/>
              <a:t>manajemen</a:t>
            </a:r>
            <a:r>
              <a:rPr lang="en-US" dirty="0"/>
              <a:t>, </a:t>
            </a:r>
            <a:r>
              <a:rPr lang="en-US" dirty="0" err="1"/>
              <a:t>pemasaran</a:t>
            </a:r>
            <a:r>
              <a:rPr lang="en-US" dirty="0"/>
              <a:t>, </a:t>
            </a:r>
            <a:r>
              <a:rPr lang="en-US" dirty="0" err="1"/>
              <a:t>dan</a:t>
            </a:r>
            <a:r>
              <a:rPr lang="en-US" dirty="0"/>
              <a:t> </a:t>
            </a:r>
            <a:r>
              <a:rPr lang="en-US" dirty="0" err="1"/>
              <a:t>keuangan</a:t>
            </a:r>
            <a:r>
              <a:rPr lang="en-US" dirty="0"/>
              <a:t> </a:t>
            </a:r>
            <a:r>
              <a:rPr lang="en-US" dirty="0" err="1"/>
              <a:t>serta</a:t>
            </a:r>
            <a:r>
              <a:rPr lang="en-US" dirty="0"/>
              <a:t> </a:t>
            </a:r>
            <a:r>
              <a:rPr lang="en-US" dirty="0" err="1"/>
              <a:t>bantuan</a:t>
            </a:r>
            <a:r>
              <a:rPr lang="en-US" dirty="0"/>
              <a:t> </a:t>
            </a:r>
            <a:r>
              <a:rPr lang="en-US" dirty="0" err="1"/>
              <a:t>dalam</a:t>
            </a:r>
            <a:r>
              <a:rPr lang="en-US" dirty="0"/>
              <a:t> </a:t>
            </a:r>
            <a:r>
              <a:rPr lang="en-US" dirty="0" err="1"/>
              <a:t>konsepsi</a:t>
            </a:r>
            <a:r>
              <a:rPr lang="en-US" dirty="0"/>
              <a:t> </a:t>
            </a:r>
            <a:r>
              <a:rPr lang="en-US" dirty="0" err="1"/>
              <a:t>dan</a:t>
            </a:r>
            <a:r>
              <a:rPr lang="en-US" dirty="0"/>
              <a:t> </a:t>
            </a:r>
            <a:r>
              <a:rPr lang="en-US" dirty="0" err="1"/>
              <a:t>perencanaan</a:t>
            </a:r>
            <a:r>
              <a:rPr lang="en-US" dirty="0"/>
              <a:t> </a:t>
            </a:r>
            <a:r>
              <a:rPr lang="en-US" dirty="0" err="1"/>
              <a:t>proyek</a:t>
            </a:r>
            <a:r>
              <a:rPr lang="en-US" dirty="0"/>
              <a:t>) </a:t>
            </a:r>
            <a:r>
              <a:rPr lang="en-US" dirty="0" err="1"/>
              <a:t>semakin</a:t>
            </a:r>
            <a:r>
              <a:rPr lang="en-US" dirty="0"/>
              <a:t> </a:t>
            </a:r>
            <a:r>
              <a:rPr lang="en-US" dirty="0" err="1"/>
              <a:t>menjadi</a:t>
            </a:r>
            <a:r>
              <a:rPr lang="en-US" dirty="0"/>
              <a:t> </a:t>
            </a:r>
            <a:r>
              <a:rPr lang="en-US" dirty="0" err="1"/>
              <a:t>bagian</a:t>
            </a:r>
            <a:r>
              <a:rPr lang="en-US" dirty="0"/>
              <a:t> </a:t>
            </a:r>
            <a:r>
              <a:rPr lang="en-US" dirty="0" err="1"/>
              <a:t>dari</a:t>
            </a:r>
            <a:r>
              <a:rPr lang="en-US" dirty="0"/>
              <a:t> program di </a:t>
            </a:r>
            <a:r>
              <a:rPr lang="en-US" dirty="0" err="1"/>
              <a:t>pusat-pusat</a:t>
            </a:r>
            <a:r>
              <a:rPr lang="en-US" dirty="0"/>
              <a:t> </a:t>
            </a:r>
            <a:r>
              <a:rPr lang="en-US" dirty="0" err="1"/>
              <a:t>pengembangan</a:t>
            </a:r>
            <a:r>
              <a:rPr lang="en-US" dirty="0"/>
              <a:t> </a:t>
            </a:r>
            <a:r>
              <a:rPr lang="en-US" dirty="0" err="1"/>
              <a:t>kewirausahaan</a:t>
            </a:r>
            <a:r>
              <a:rPr lang="en-US" dirty="0" smtClean="0"/>
              <a:t>.</a:t>
            </a:r>
          </a:p>
          <a:p>
            <a:pPr algn="just"/>
            <a:endParaRPr lang="en-US" dirty="0"/>
          </a:p>
          <a:p>
            <a:pPr algn="just"/>
            <a:r>
              <a:rPr lang="en-US" b="1" dirty="0" err="1"/>
              <a:t>Boyan</a:t>
            </a:r>
            <a:r>
              <a:rPr lang="en-US" b="1" dirty="0"/>
              <a:t> </a:t>
            </a:r>
            <a:r>
              <a:rPr lang="en-US" b="1" dirty="0" err="1"/>
              <a:t>Jovanovic</a:t>
            </a:r>
            <a:r>
              <a:rPr lang="en-US" b="1" dirty="0"/>
              <a:t> (1982:649-670) </a:t>
            </a:r>
            <a:r>
              <a:rPr lang="en-US" dirty="0" err="1"/>
              <a:t>menemukan</a:t>
            </a:r>
            <a:r>
              <a:rPr lang="en-US" dirty="0"/>
              <a:t> </a:t>
            </a:r>
            <a:r>
              <a:rPr lang="en-US" dirty="0" err="1"/>
              <a:t>bahwa</a:t>
            </a:r>
            <a:r>
              <a:rPr lang="en-US" dirty="0"/>
              <a:t> </a:t>
            </a:r>
            <a:r>
              <a:rPr lang="en-US" dirty="0" err="1"/>
              <a:t>perbedaan</a:t>
            </a:r>
            <a:r>
              <a:rPr lang="en-US" dirty="0"/>
              <a:t> </a:t>
            </a:r>
            <a:r>
              <a:rPr lang="en-US" dirty="0" err="1"/>
              <a:t>kemampuan</a:t>
            </a:r>
            <a:r>
              <a:rPr lang="en-US" dirty="0"/>
              <a:t> </a:t>
            </a:r>
            <a:r>
              <a:rPr lang="en-US" dirty="0" err="1"/>
              <a:t>kewirausahaan</a:t>
            </a:r>
            <a:r>
              <a:rPr lang="en-US" dirty="0"/>
              <a:t>, yang </a:t>
            </a:r>
            <a:r>
              <a:rPr lang="en-US" dirty="0" err="1"/>
              <a:t>dipelajari</a:t>
            </a:r>
            <a:r>
              <a:rPr lang="en-US" dirty="0"/>
              <a:t> </a:t>
            </a:r>
            <a:r>
              <a:rPr lang="en-US" dirty="0" err="1"/>
              <a:t>dari</a:t>
            </a:r>
            <a:r>
              <a:rPr lang="en-US" dirty="0"/>
              <a:t> </a:t>
            </a:r>
            <a:r>
              <a:rPr lang="en-US" dirty="0" err="1"/>
              <a:t>waktu</a:t>
            </a:r>
            <a:r>
              <a:rPr lang="en-US" dirty="0"/>
              <a:t> </a:t>
            </a:r>
            <a:r>
              <a:rPr lang="en-US" dirty="0" err="1"/>
              <a:t>ke</a:t>
            </a:r>
            <a:r>
              <a:rPr lang="en-US" dirty="0"/>
              <a:t> </a:t>
            </a:r>
            <a:r>
              <a:rPr lang="en-US" dirty="0" err="1"/>
              <a:t>waktu</a:t>
            </a:r>
            <a:r>
              <a:rPr lang="en-US" dirty="0"/>
              <a:t>, </a:t>
            </a:r>
            <a:r>
              <a:rPr lang="en-US" dirty="0" err="1"/>
              <a:t>menentukan</a:t>
            </a:r>
            <a:r>
              <a:rPr lang="en-US" dirty="0"/>
              <a:t> </a:t>
            </a:r>
            <a:r>
              <a:rPr lang="en-US" dirty="0" err="1"/>
              <a:t>masuk</a:t>
            </a:r>
            <a:r>
              <a:rPr lang="en-US" dirty="0"/>
              <a:t> </a:t>
            </a:r>
            <a:r>
              <a:rPr lang="en-US" dirty="0" err="1"/>
              <a:t>atau</a:t>
            </a:r>
            <a:r>
              <a:rPr lang="en-US" dirty="0"/>
              <a:t> </a:t>
            </a:r>
            <a:r>
              <a:rPr lang="en-US" dirty="0" err="1"/>
              <a:t>keluarnya</a:t>
            </a:r>
            <a:r>
              <a:rPr lang="en-US" dirty="0"/>
              <a:t> </a:t>
            </a:r>
            <a:r>
              <a:rPr lang="en-US" dirty="0" err="1"/>
              <a:t>bisnis</a:t>
            </a:r>
            <a:r>
              <a:rPr lang="en-US" dirty="0"/>
              <a:t> </a:t>
            </a:r>
            <a:r>
              <a:rPr lang="en-US" dirty="0" err="1"/>
              <a:t>seseorang</a:t>
            </a:r>
            <a:r>
              <a:rPr lang="en-US" dirty="0"/>
              <a:t>. Dari </a:t>
            </a:r>
            <a:r>
              <a:rPr lang="en-US" dirty="0" err="1"/>
              <a:t>pengalaman</a:t>
            </a:r>
            <a:r>
              <a:rPr lang="en-US" dirty="0"/>
              <a:t> </a:t>
            </a:r>
            <a:r>
              <a:rPr lang="en-US" dirty="0" err="1"/>
              <a:t>bisnis</a:t>
            </a:r>
            <a:r>
              <a:rPr lang="en-US" dirty="0"/>
              <a:t>, orang </a:t>
            </a:r>
            <a:r>
              <a:rPr lang="en-US" dirty="0" err="1"/>
              <a:t>memperoleh</a:t>
            </a:r>
            <a:r>
              <a:rPr lang="en-US" dirty="0"/>
              <a:t> </a:t>
            </a:r>
            <a:r>
              <a:rPr lang="en-US" dirty="0" err="1"/>
              <a:t>perkiraan</a:t>
            </a:r>
            <a:r>
              <a:rPr lang="en-US" dirty="0"/>
              <a:t> yang </a:t>
            </a:r>
            <a:r>
              <a:rPr lang="en-US" dirty="0" err="1"/>
              <a:t>lebih</a:t>
            </a:r>
            <a:r>
              <a:rPr lang="en-US" dirty="0"/>
              <a:t> </a:t>
            </a:r>
            <a:r>
              <a:rPr lang="en-US" dirty="0" err="1"/>
              <a:t>tepat</a:t>
            </a:r>
            <a:r>
              <a:rPr lang="en-US" dirty="0"/>
              <a:t> </a:t>
            </a:r>
            <a:r>
              <a:rPr lang="en-US" dirty="0" err="1"/>
              <a:t>tentang</a:t>
            </a:r>
            <a:r>
              <a:rPr lang="en-US" dirty="0"/>
              <a:t> </a:t>
            </a:r>
            <a:r>
              <a:rPr lang="en-US" dirty="0" err="1"/>
              <a:t>kemampuan</a:t>
            </a:r>
            <a:r>
              <a:rPr lang="en-US" dirty="0"/>
              <a:t> </a:t>
            </a:r>
            <a:r>
              <a:rPr lang="en-US" dirty="0" err="1"/>
              <a:t>mereka</a:t>
            </a:r>
            <a:r>
              <a:rPr lang="en-US" dirty="0"/>
              <a:t>, </a:t>
            </a:r>
            <a:r>
              <a:rPr lang="en-US" dirty="0" err="1"/>
              <a:t>memperluas</a:t>
            </a:r>
            <a:r>
              <a:rPr lang="en-US" dirty="0"/>
              <a:t> output </a:t>
            </a:r>
            <a:r>
              <a:rPr lang="en-US" dirty="0" err="1"/>
              <a:t>ketika</a:t>
            </a:r>
            <a:r>
              <a:rPr lang="en-US" dirty="0"/>
              <a:t> </a:t>
            </a:r>
            <a:r>
              <a:rPr lang="en-US" dirty="0" err="1"/>
              <a:t>mereka</a:t>
            </a:r>
            <a:r>
              <a:rPr lang="en-US" dirty="0"/>
              <a:t> </a:t>
            </a:r>
            <a:r>
              <a:rPr lang="en-US" dirty="0" err="1"/>
              <a:t>merevisi</a:t>
            </a:r>
            <a:r>
              <a:rPr lang="en-US" dirty="0"/>
              <a:t> </a:t>
            </a:r>
            <a:r>
              <a:rPr lang="en-US" dirty="0" err="1"/>
              <a:t>perkiraan</a:t>
            </a:r>
            <a:r>
              <a:rPr lang="en-US" dirty="0"/>
              <a:t> </a:t>
            </a:r>
            <a:r>
              <a:rPr lang="en-US" dirty="0" err="1"/>
              <a:t>kemampuan</a:t>
            </a:r>
            <a:r>
              <a:rPr lang="en-US" dirty="0"/>
              <a:t> </a:t>
            </a:r>
            <a:r>
              <a:rPr lang="en-US" dirty="0" err="1"/>
              <a:t>mereka</a:t>
            </a:r>
            <a:r>
              <a:rPr lang="en-US" dirty="0"/>
              <a:t> </a:t>
            </a:r>
            <a:r>
              <a:rPr lang="en-US" dirty="0" err="1"/>
              <a:t>ke</a:t>
            </a:r>
            <a:r>
              <a:rPr lang="en-US" dirty="0"/>
              <a:t> </a:t>
            </a:r>
            <a:r>
              <a:rPr lang="en-US" dirty="0" err="1"/>
              <a:t>atas</a:t>
            </a:r>
            <a:r>
              <a:rPr lang="en-US" dirty="0"/>
              <a:t>, </a:t>
            </a:r>
            <a:r>
              <a:rPr lang="en-US" dirty="0" err="1"/>
              <a:t>dan</a:t>
            </a:r>
            <a:r>
              <a:rPr lang="en-US" dirty="0"/>
              <a:t> </a:t>
            </a:r>
            <a:r>
              <a:rPr lang="en-US" dirty="0" err="1"/>
              <a:t>berkontraksi</a:t>
            </a:r>
            <a:r>
              <a:rPr lang="en-US" dirty="0"/>
              <a:t> </a:t>
            </a:r>
            <a:r>
              <a:rPr lang="en-US" dirty="0" err="1"/>
              <a:t>dengan</a:t>
            </a:r>
            <a:r>
              <a:rPr lang="en-US" dirty="0"/>
              <a:t> </a:t>
            </a:r>
            <a:r>
              <a:rPr lang="en-US" dirty="0" err="1"/>
              <a:t>revisi</a:t>
            </a:r>
            <a:r>
              <a:rPr lang="en-US" dirty="0"/>
              <a:t> </a:t>
            </a:r>
            <a:r>
              <a:rPr lang="en-US" dirty="0" err="1"/>
              <a:t>kemampuan</a:t>
            </a:r>
            <a:r>
              <a:rPr lang="en-US" dirty="0"/>
              <a:t> </a:t>
            </a:r>
            <a:r>
              <a:rPr lang="en-US" dirty="0" err="1"/>
              <a:t>ke</a:t>
            </a:r>
            <a:r>
              <a:rPr lang="en-US" dirty="0"/>
              <a:t> </a:t>
            </a:r>
            <a:r>
              <a:rPr lang="en-US" dirty="0" err="1"/>
              <a:t>bawah</a:t>
            </a:r>
            <a:r>
              <a:rPr lang="en-US" dirty="0"/>
              <a:t>.</a:t>
            </a:r>
            <a:endParaRPr lang="en-US" dirty="0" smtClean="0"/>
          </a:p>
        </p:txBody>
      </p:sp>
    </p:spTree>
    <p:extLst>
      <p:ext uri="{BB962C8B-B14F-4D97-AF65-F5344CB8AC3E}">
        <p14:creationId xmlns:p14="http://schemas.microsoft.com/office/powerpoint/2010/main" val="3474925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584234"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596314" y="556638"/>
            <a:ext cx="6950707" cy="523220"/>
          </a:xfrm>
          <a:prstGeom prst="rect">
            <a:avLst/>
          </a:prstGeom>
        </p:spPr>
        <p:txBody>
          <a:bodyPr wrap="square">
            <a:spAutoFit/>
          </a:bodyPr>
          <a:lstStyle/>
          <a:p>
            <a:r>
              <a:rPr lang="en-US" sz="2800" b="1" dirty="0"/>
              <a:t>Theory of Technological Creativity</a:t>
            </a:r>
            <a:endParaRPr lang="en-US" sz="2800" b="1" dirty="0"/>
          </a:p>
        </p:txBody>
      </p:sp>
      <p:sp>
        <p:nvSpPr>
          <p:cNvPr id="8" name="Rectangle 7"/>
          <p:cNvSpPr/>
          <p:nvPr/>
        </p:nvSpPr>
        <p:spPr>
          <a:xfrm>
            <a:off x="596314" y="1504735"/>
            <a:ext cx="10543912" cy="4093428"/>
          </a:xfrm>
          <a:prstGeom prst="rect">
            <a:avLst/>
          </a:prstGeom>
        </p:spPr>
        <p:txBody>
          <a:bodyPr wrap="square">
            <a:spAutoFit/>
          </a:bodyPr>
          <a:lstStyle/>
          <a:p>
            <a:pPr algn="just"/>
            <a:r>
              <a:rPr lang="en-US" sz="2000" dirty="0"/>
              <a:t>Theory of Social Change (1962), </a:t>
            </a:r>
            <a:r>
              <a:rPr lang="en-US" sz="2000" dirty="0" err="1"/>
              <a:t>oleh</a:t>
            </a:r>
            <a:r>
              <a:rPr lang="en-US" sz="2000" dirty="0"/>
              <a:t> </a:t>
            </a:r>
            <a:r>
              <a:rPr lang="en-US" sz="2000" dirty="0" err="1"/>
              <a:t>ekonom</a:t>
            </a:r>
            <a:r>
              <a:rPr lang="en-US" sz="2000" dirty="0"/>
              <a:t> </a:t>
            </a:r>
            <a:r>
              <a:rPr lang="en-US" sz="2000" b="1" dirty="0"/>
              <a:t>Everett E. Hagen</a:t>
            </a:r>
            <a:r>
              <a:rPr lang="en-US" sz="2000" dirty="0"/>
              <a:t>, </a:t>
            </a:r>
            <a:r>
              <a:rPr lang="en-US" sz="2000" dirty="0" err="1"/>
              <a:t>menggunakan</a:t>
            </a:r>
            <a:r>
              <a:rPr lang="en-US" sz="2000" dirty="0"/>
              <a:t> </a:t>
            </a:r>
            <a:r>
              <a:rPr lang="en-US" sz="2000" dirty="0" err="1"/>
              <a:t>psikologi</a:t>
            </a:r>
            <a:r>
              <a:rPr lang="en-US" sz="2000" dirty="0"/>
              <a:t>, </a:t>
            </a:r>
            <a:r>
              <a:rPr lang="en-US" sz="2000" dirty="0" err="1"/>
              <a:t>sosiologi</a:t>
            </a:r>
            <a:r>
              <a:rPr lang="en-US" sz="2000" dirty="0"/>
              <a:t>, </a:t>
            </a:r>
            <a:r>
              <a:rPr lang="en-US" sz="2000" dirty="0" err="1"/>
              <a:t>dan</a:t>
            </a:r>
            <a:r>
              <a:rPr lang="en-US" sz="2000" dirty="0"/>
              <a:t> </a:t>
            </a:r>
            <a:r>
              <a:rPr lang="en-US" sz="2000" dirty="0" err="1"/>
              <a:t>antropologi</a:t>
            </a:r>
            <a:r>
              <a:rPr lang="en-US" sz="2000" dirty="0"/>
              <a:t> </a:t>
            </a:r>
            <a:r>
              <a:rPr lang="en-US" sz="2000" dirty="0" err="1"/>
              <a:t>untuk</a:t>
            </a:r>
            <a:r>
              <a:rPr lang="en-US" sz="2000" dirty="0"/>
              <a:t> </a:t>
            </a:r>
            <a:r>
              <a:rPr lang="en-US" sz="2000" dirty="0" err="1"/>
              <a:t>menjelaskan</a:t>
            </a:r>
            <a:r>
              <a:rPr lang="en-US" sz="2000" dirty="0"/>
              <a:t> </a:t>
            </a:r>
            <a:r>
              <a:rPr lang="en-US" sz="2000" dirty="0" err="1"/>
              <a:t>bagaimana</a:t>
            </a:r>
            <a:r>
              <a:rPr lang="en-US" sz="2000" dirty="0"/>
              <a:t> </a:t>
            </a:r>
            <a:r>
              <a:rPr lang="en-US" sz="2000" dirty="0" err="1"/>
              <a:t>masyarakat</a:t>
            </a:r>
            <a:r>
              <a:rPr lang="en-US" sz="2000" dirty="0"/>
              <a:t> </a:t>
            </a:r>
            <a:r>
              <a:rPr lang="en-US" sz="2000" dirty="0" err="1"/>
              <a:t>pertanian</a:t>
            </a:r>
            <a:r>
              <a:rPr lang="en-US" sz="2000" dirty="0"/>
              <a:t> </a:t>
            </a:r>
            <a:r>
              <a:rPr lang="en-US" sz="2000" dirty="0" err="1"/>
              <a:t>tradisional</a:t>
            </a:r>
            <a:r>
              <a:rPr lang="en-US" sz="2000" dirty="0"/>
              <a:t> (</a:t>
            </a:r>
            <a:r>
              <a:rPr lang="en-US" sz="2000" dirty="0" err="1"/>
              <a:t>dengan</a:t>
            </a:r>
            <a:r>
              <a:rPr lang="en-US" sz="2000" dirty="0"/>
              <a:t> </a:t>
            </a:r>
            <a:r>
              <a:rPr lang="en-US" sz="2000" dirty="0" err="1"/>
              <a:t>struktur</a:t>
            </a:r>
            <a:r>
              <a:rPr lang="en-US" sz="2000" dirty="0"/>
              <a:t> </a:t>
            </a:r>
            <a:r>
              <a:rPr lang="en-US" sz="2000" dirty="0" err="1"/>
              <a:t>sosial</a:t>
            </a:r>
            <a:r>
              <a:rPr lang="en-US" sz="2000" dirty="0"/>
              <a:t> </a:t>
            </a:r>
            <a:r>
              <a:rPr lang="en-US" sz="2000" dirty="0" err="1"/>
              <a:t>hirarkis</a:t>
            </a:r>
            <a:r>
              <a:rPr lang="en-US" sz="2000" dirty="0"/>
              <a:t> </a:t>
            </a:r>
            <a:r>
              <a:rPr lang="en-US" sz="2000" dirty="0" err="1"/>
              <a:t>dan</a:t>
            </a:r>
            <a:r>
              <a:rPr lang="en-US" sz="2000" dirty="0"/>
              <a:t> </a:t>
            </a:r>
            <a:r>
              <a:rPr lang="en-US" sz="2000" dirty="0" err="1"/>
              <a:t>otoriter</a:t>
            </a:r>
            <a:r>
              <a:rPr lang="en-US" sz="2000" dirty="0"/>
              <a:t> di </a:t>
            </a:r>
            <a:r>
              <a:rPr lang="en-US" sz="2000" dirty="0" err="1"/>
              <a:t>mana</a:t>
            </a:r>
            <a:r>
              <a:rPr lang="en-US" sz="2000" dirty="0"/>
              <a:t> status </a:t>
            </a:r>
            <a:r>
              <a:rPr lang="en-US" sz="2000" dirty="0" err="1"/>
              <a:t>diwariskan</a:t>
            </a:r>
            <a:r>
              <a:rPr lang="en-US" sz="2000" dirty="0"/>
              <a:t>) </a:t>
            </a:r>
            <a:r>
              <a:rPr lang="en-US" sz="2000" dirty="0" err="1"/>
              <a:t>menjadi</a:t>
            </a:r>
            <a:r>
              <a:rPr lang="en-US" sz="2000" dirty="0"/>
              <a:t> </a:t>
            </a:r>
            <a:r>
              <a:rPr lang="en-US" sz="2000" dirty="0" err="1"/>
              <a:t>masyarakat</a:t>
            </a:r>
            <a:r>
              <a:rPr lang="en-US" sz="2000" dirty="0"/>
              <a:t> di </a:t>
            </a:r>
            <a:r>
              <a:rPr lang="en-US" sz="2000" dirty="0" err="1"/>
              <a:t>mana</a:t>
            </a:r>
            <a:r>
              <a:rPr lang="en-US" sz="2000" dirty="0"/>
              <a:t> </a:t>
            </a:r>
            <a:r>
              <a:rPr lang="en-US" sz="2000" dirty="0" err="1"/>
              <a:t>kemajuan</a:t>
            </a:r>
            <a:r>
              <a:rPr lang="en-US" sz="2000" dirty="0"/>
              <a:t> </a:t>
            </a:r>
            <a:r>
              <a:rPr lang="en-US" sz="2000" dirty="0" err="1"/>
              <a:t>teknis</a:t>
            </a:r>
            <a:r>
              <a:rPr lang="en-US" sz="2000" dirty="0"/>
              <a:t> yang </a:t>
            </a:r>
            <a:r>
              <a:rPr lang="en-US" sz="2000" dirty="0" err="1"/>
              <a:t>berkelanjutan</a:t>
            </a:r>
            <a:r>
              <a:rPr lang="en-US" sz="2000" dirty="0"/>
              <a:t> </a:t>
            </a:r>
            <a:r>
              <a:rPr lang="en-US" sz="2000" dirty="0" err="1"/>
              <a:t>terjadi</a:t>
            </a:r>
            <a:r>
              <a:rPr lang="en-US" sz="2000" dirty="0"/>
              <a:t>. </a:t>
            </a:r>
            <a:r>
              <a:rPr lang="en-US" sz="2000" dirty="0" err="1"/>
              <a:t>Karena</a:t>
            </a:r>
            <a:r>
              <a:rPr lang="en-US" sz="2000" dirty="0"/>
              <a:t> </a:t>
            </a:r>
            <a:r>
              <a:rPr lang="en-US" sz="2000" dirty="0" err="1"/>
              <a:t>kompleks</a:t>
            </a:r>
            <a:r>
              <a:rPr lang="en-US" sz="2000" dirty="0"/>
              <a:t> </a:t>
            </a:r>
            <a:r>
              <a:rPr lang="en-US" sz="2000" dirty="0" err="1"/>
              <a:t>industri</a:t>
            </a:r>
            <a:r>
              <a:rPr lang="en-US" sz="2000" dirty="0"/>
              <a:t> </a:t>
            </a:r>
            <a:r>
              <a:rPr lang="en-US" sz="2000" dirty="0" err="1"/>
              <a:t>dan</a:t>
            </a:r>
            <a:r>
              <a:rPr lang="en-US" sz="2000" dirty="0"/>
              <a:t> </a:t>
            </a:r>
            <a:r>
              <a:rPr lang="en-US" sz="2000" dirty="0" err="1"/>
              <a:t>budaya</a:t>
            </a:r>
            <a:r>
              <a:rPr lang="en-US" sz="2000" dirty="0"/>
              <a:t> </a:t>
            </a:r>
            <a:r>
              <a:rPr lang="en-US" sz="2000" dirty="0" err="1"/>
              <a:t>masyarakat</a:t>
            </a:r>
            <a:r>
              <a:rPr lang="en-US" sz="2000" dirty="0"/>
              <a:t> </a:t>
            </a:r>
            <a:r>
              <a:rPr lang="en-US" sz="2000" dirty="0" err="1"/>
              <a:t>berpenghasilan</a:t>
            </a:r>
            <a:r>
              <a:rPr lang="en-US" sz="2000" dirty="0"/>
              <a:t> </a:t>
            </a:r>
            <a:r>
              <a:rPr lang="en-US" sz="2000" dirty="0" err="1"/>
              <a:t>rendah</a:t>
            </a:r>
            <a:r>
              <a:rPr lang="en-US" sz="2000" dirty="0"/>
              <a:t> </a:t>
            </a:r>
            <a:r>
              <a:rPr lang="en-US" sz="2000" dirty="0" err="1"/>
              <a:t>itu</a:t>
            </a:r>
            <a:r>
              <a:rPr lang="en-US" sz="2000" dirty="0"/>
              <a:t> </a:t>
            </a:r>
            <a:r>
              <a:rPr lang="en-US" sz="2000" dirty="0" err="1"/>
              <a:t>unik</a:t>
            </a:r>
            <a:r>
              <a:rPr lang="en-US" sz="2000" dirty="0"/>
              <a:t>, </a:t>
            </a:r>
            <a:r>
              <a:rPr lang="en-US" sz="2000" dirty="0" err="1"/>
              <a:t>mereka</a:t>
            </a:r>
            <a:r>
              <a:rPr lang="en-US" sz="2000" dirty="0"/>
              <a:t> </a:t>
            </a:r>
            <a:r>
              <a:rPr lang="en-US" sz="2000" dirty="0" err="1"/>
              <a:t>tidak</a:t>
            </a:r>
            <a:r>
              <a:rPr lang="en-US" sz="2000" dirty="0"/>
              <a:t> </a:t>
            </a:r>
            <a:r>
              <a:rPr lang="en-US" sz="2000" dirty="0" err="1"/>
              <a:t>bisa</a:t>
            </a:r>
            <a:r>
              <a:rPr lang="en-US" sz="2000" dirty="0"/>
              <a:t> </a:t>
            </a:r>
            <a:r>
              <a:rPr lang="en-US" sz="2000" dirty="0" err="1"/>
              <a:t>hanya</a:t>
            </a:r>
            <a:r>
              <a:rPr lang="en-US" sz="2000" dirty="0"/>
              <a:t> </a:t>
            </a:r>
            <a:r>
              <a:rPr lang="en-US" sz="2000" dirty="0" err="1"/>
              <a:t>meniru</a:t>
            </a:r>
            <a:r>
              <a:rPr lang="en-US" sz="2000" dirty="0"/>
              <a:t> </a:t>
            </a:r>
            <a:r>
              <a:rPr lang="en-US" sz="2000" dirty="0" err="1"/>
              <a:t>teknik-teknik</a:t>
            </a:r>
            <a:r>
              <a:rPr lang="en-US" sz="2000" dirty="0"/>
              <a:t> Barat. </a:t>
            </a:r>
            <a:r>
              <a:rPr lang="en-US" sz="2000" dirty="0" err="1"/>
              <a:t>Oleh</a:t>
            </a:r>
            <a:r>
              <a:rPr lang="en-US" sz="2000" dirty="0"/>
              <a:t> </a:t>
            </a:r>
            <a:r>
              <a:rPr lang="en-US" sz="2000" dirty="0" err="1"/>
              <a:t>karena</a:t>
            </a:r>
            <a:r>
              <a:rPr lang="en-US" sz="2000" dirty="0"/>
              <a:t> </a:t>
            </a:r>
            <a:r>
              <a:rPr lang="en-US" sz="2000" dirty="0" err="1"/>
              <a:t>itu</a:t>
            </a:r>
            <a:r>
              <a:rPr lang="en-US" sz="2000" dirty="0"/>
              <a:t>, </a:t>
            </a:r>
            <a:r>
              <a:rPr lang="en-US" sz="2000" dirty="0" err="1"/>
              <a:t>pertumbuhan</a:t>
            </a:r>
            <a:r>
              <a:rPr lang="en-US" sz="2000" dirty="0"/>
              <a:t> </a:t>
            </a:r>
            <a:r>
              <a:rPr lang="en-US" sz="2000" dirty="0" err="1"/>
              <a:t>ekonomi</a:t>
            </a:r>
            <a:r>
              <a:rPr lang="en-US" sz="2000" dirty="0"/>
              <a:t> </a:t>
            </a:r>
            <a:r>
              <a:rPr lang="en-US" sz="2000" dirty="0" err="1"/>
              <a:t>memerlukan</a:t>
            </a:r>
            <a:r>
              <a:rPr lang="en-US" sz="2000" dirty="0"/>
              <a:t> </a:t>
            </a:r>
            <a:r>
              <a:rPr lang="en-US" sz="2000" dirty="0" err="1"/>
              <a:t>adaptasi</a:t>
            </a:r>
            <a:r>
              <a:rPr lang="en-US" sz="2000" dirty="0"/>
              <a:t>, </a:t>
            </a:r>
            <a:r>
              <a:rPr lang="en-US" sz="2000" dirty="0" err="1"/>
              <a:t>kreativitas</a:t>
            </a:r>
            <a:r>
              <a:rPr lang="en-US" sz="2000" dirty="0"/>
              <a:t>, </a:t>
            </a:r>
            <a:r>
              <a:rPr lang="en-US" sz="2000" dirty="0" err="1"/>
              <a:t>dan</a:t>
            </a:r>
            <a:r>
              <a:rPr lang="en-US" sz="2000" dirty="0"/>
              <a:t> </a:t>
            </a:r>
            <a:r>
              <a:rPr lang="en-US" sz="2000" dirty="0" err="1"/>
              <a:t>pemecahan</a:t>
            </a:r>
            <a:r>
              <a:rPr lang="en-US" sz="2000" dirty="0"/>
              <a:t> </a:t>
            </a:r>
            <a:r>
              <a:rPr lang="en-US" sz="2000" dirty="0" err="1"/>
              <a:t>masalah</a:t>
            </a:r>
            <a:r>
              <a:rPr lang="en-US" sz="2000" dirty="0"/>
              <a:t> yang </a:t>
            </a:r>
            <a:r>
              <a:rPr lang="en-US" sz="2000" dirty="0" err="1"/>
              <a:t>luas</a:t>
            </a:r>
            <a:r>
              <a:rPr lang="en-US" sz="2000" dirty="0"/>
              <a:t>, di </a:t>
            </a:r>
            <a:r>
              <a:rPr lang="en-US" sz="2000" dirty="0" err="1"/>
              <a:t>samping</a:t>
            </a:r>
            <a:r>
              <a:rPr lang="en-US" sz="2000" dirty="0"/>
              <a:t> </a:t>
            </a:r>
            <a:r>
              <a:rPr lang="en-US" sz="2000" dirty="0" err="1"/>
              <a:t>sikap</a:t>
            </a:r>
            <a:r>
              <a:rPr lang="en-US" sz="2000" dirty="0"/>
              <a:t> </a:t>
            </a:r>
            <a:r>
              <a:rPr lang="en-US" sz="2000" dirty="0" err="1"/>
              <a:t>positif</a:t>
            </a:r>
            <a:r>
              <a:rPr lang="en-US" sz="2000" dirty="0"/>
              <a:t> </a:t>
            </a:r>
            <a:r>
              <a:rPr lang="en-US" sz="2000" dirty="0" err="1"/>
              <a:t>terhadap</a:t>
            </a:r>
            <a:r>
              <a:rPr lang="en-US" sz="2000" dirty="0"/>
              <a:t> </a:t>
            </a:r>
            <a:r>
              <a:rPr lang="en-US" sz="2000" dirty="0" err="1"/>
              <a:t>kerja</a:t>
            </a:r>
            <a:r>
              <a:rPr lang="en-US" sz="2000" dirty="0"/>
              <a:t> manual</a:t>
            </a:r>
            <a:r>
              <a:rPr lang="en-US" sz="2000" dirty="0" smtClean="0"/>
              <a:t>.</a:t>
            </a:r>
          </a:p>
          <a:p>
            <a:pPr algn="just"/>
            <a:endParaRPr lang="en-US" sz="2000" dirty="0" smtClean="0"/>
          </a:p>
          <a:p>
            <a:pPr algn="just"/>
            <a:r>
              <a:rPr lang="en-US" sz="2000" dirty="0" err="1" smtClean="0"/>
              <a:t>Sejarawan</a:t>
            </a:r>
            <a:r>
              <a:rPr lang="en-US" sz="2000" dirty="0" smtClean="0"/>
              <a:t> </a:t>
            </a:r>
            <a:r>
              <a:rPr lang="en-US" sz="2000" dirty="0" err="1"/>
              <a:t>ekonomi</a:t>
            </a:r>
            <a:r>
              <a:rPr lang="en-US" sz="2000" dirty="0"/>
              <a:t> </a:t>
            </a:r>
            <a:r>
              <a:rPr lang="en-US" sz="2000" b="1" dirty="0"/>
              <a:t>Alexander </a:t>
            </a:r>
            <a:r>
              <a:rPr lang="en-US" sz="2000" b="1" dirty="0" err="1"/>
              <a:t>Gerschenkron</a:t>
            </a:r>
            <a:r>
              <a:rPr lang="en-US" sz="2000" dirty="0"/>
              <a:t> (1965:90-94) </a:t>
            </a:r>
            <a:r>
              <a:rPr lang="en-US" sz="2000" dirty="0" err="1"/>
              <a:t>secara</a:t>
            </a:r>
            <a:r>
              <a:rPr lang="en-US" sz="2000" dirty="0"/>
              <a:t> </a:t>
            </a:r>
            <a:r>
              <a:rPr lang="en-US" sz="2000" dirty="0" err="1"/>
              <a:t>meyakinkan</a:t>
            </a:r>
            <a:r>
              <a:rPr lang="en-US" sz="2000" dirty="0"/>
              <a:t> </a:t>
            </a:r>
            <a:r>
              <a:rPr lang="en-US" sz="2000" dirty="0" err="1"/>
              <a:t>berpendapat</a:t>
            </a:r>
            <a:r>
              <a:rPr lang="en-US" sz="2000" dirty="0"/>
              <a:t> </a:t>
            </a:r>
            <a:r>
              <a:rPr lang="en-US" sz="2000" dirty="0" err="1"/>
              <a:t>bahwa</a:t>
            </a:r>
            <a:r>
              <a:rPr lang="en-US" sz="2000" dirty="0"/>
              <a:t> </a:t>
            </a:r>
            <a:r>
              <a:rPr lang="en-US" sz="2000" dirty="0" err="1"/>
              <a:t>posisi</a:t>
            </a:r>
            <a:r>
              <a:rPr lang="en-US" sz="2000" dirty="0"/>
              <a:t>, </a:t>
            </a:r>
            <a:r>
              <a:rPr lang="en-US" sz="2000" dirty="0" err="1"/>
              <a:t>pelatihan</a:t>
            </a:r>
            <a:r>
              <a:rPr lang="en-US" sz="2000" dirty="0"/>
              <a:t>, </a:t>
            </a:r>
            <a:r>
              <a:rPr lang="en-US" sz="2000" dirty="0" err="1"/>
              <a:t>dan</a:t>
            </a:r>
            <a:r>
              <a:rPr lang="en-US" sz="2000" dirty="0"/>
              <a:t> </a:t>
            </a:r>
            <a:r>
              <a:rPr lang="en-US" sz="2000" dirty="0" err="1"/>
              <a:t>disiplin</a:t>
            </a:r>
            <a:r>
              <a:rPr lang="en-US" sz="2000" dirty="0"/>
              <a:t> </a:t>
            </a:r>
            <a:r>
              <a:rPr lang="en-US" sz="2000" dirty="0" err="1"/>
              <a:t>anak</a:t>
            </a:r>
            <a:r>
              <a:rPr lang="en-US" sz="2000" dirty="0"/>
              <a:t> di </a:t>
            </a:r>
            <a:r>
              <a:rPr lang="en-US" sz="2000" dirty="0" err="1"/>
              <a:t>Jerman</a:t>
            </a:r>
            <a:r>
              <a:rPr lang="en-US" sz="2000" dirty="0"/>
              <a:t> modern, Austria, </a:t>
            </a:r>
            <a:r>
              <a:rPr lang="en-US" sz="2000" dirty="0" err="1"/>
              <a:t>dan</a:t>
            </a:r>
            <a:r>
              <a:rPr lang="en-US" sz="2000" dirty="0"/>
              <a:t> </a:t>
            </a:r>
            <a:r>
              <a:rPr lang="en-US" sz="2000" dirty="0" err="1"/>
              <a:t>Swedia</a:t>
            </a:r>
            <a:r>
              <a:rPr lang="en-US" sz="2000" dirty="0"/>
              <a:t> </a:t>
            </a:r>
            <a:r>
              <a:rPr lang="en-US" sz="2000" dirty="0" err="1"/>
              <a:t>menyerupai</a:t>
            </a:r>
            <a:r>
              <a:rPr lang="en-US" sz="2000" dirty="0"/>
              <a:t> yang </a:t>
            </a:r>
            <a:r>
              <a:rPr lang="en-US" sz="2000" dirty="0" err="1"/>
              <a:t>digambarkan</a:t>
            </a:r>
            <a:r>
              <a:rPr lang="en-US" sz="2000" dirty="0"/>
              <a:t> </a:t>
            </a:r>
            <a:r>
              <a:rPr lang="en-US" sz="2000" dirty="0" err="1"/>
              <a:t>dalam</a:t>
            </a:r>
            <a:r>
              <a:rPr lang="en-US" sz="2000" dirty="0"/>
              <a:t> </a:t>
            </a:r>
            <a:r>
              <a:rPr lang="en-US" sz="2000" dirty="0" err="1"/>
              <a:t>masyarakat</a:t>
            </a:r>
            <a:r>
              <a:rPr lang="en-US" sz="2000" dirty="0"/>
              <a:t> </a:t>
            </a:r>
            <a:r>
              <a:rPr lang="en-US" sz="2000" dirty="0" err="1"/>
              <a:t>tradisional</a:t>
            </a:r>
            <a:r>
              <a:rPr lang="en-US" sz="2000" dirty="0"/>
              <a:t> Hagen. </a:t>
            </a:r>
            <a:r>
              <a:rPr lang="en-US" sz="2000" dirty="0" err="1"/>
              <a:t>Akhirnya</a:t>
            </a:r>
            <a:r>
              <a:rPr lang="en-US" sz="2000" dirty="0"/>
              <a:t>, Hagen </a:t>
            </a:r>
            <a:r>
              <a:rPr lang="en-US" sz="2000" dirty="0" err="1"/>
              <a:t>meremehkan</a:t>
            </a:r>
            <a:r>
              <a:rPr lang="en-US" sz="2000" dirty="0"/>
              <a:t> </a:t>
            </a:r>
            <a:r>
              <a:rPr lang="en-US" sz="2000" dirty="0" err="1"/>
              <a:t>efek</a:t>
            </a:r>
            <a:r>
              <a:rPr lang="en-US" sz="2000" dirty="0"/>
              <a:t> </a:t>
            </a:r>
            <a:r>
              <a:rPr lang="en-US" sz="2000" dirty="0" err="1"/>
              <a:t>pada</a:t>
            </a:r>
            <a:r>
              <a:rPr lang="en-US" sz="2000" dirty="0"/>
              <a:t> </a:t>
            </a:r>
            <a:r>
              <a:rPr lang="en-US" sz="2000" dirty="0" err="1"/>
              <a:t>aktivitas</a:t>
            </a:r>
            <a:r>
              <a:rPr lang="en-US" sz="2000" dirty="0"/>
              <a:t> </a:t>
            </a:r>
            <a:r>
              <a:rPr lang="en-US" sz="2000" dirty="0" err="1"/>
              <a:t>kewirausahaan</a:t>
            </a:r>
            <a:r>
              <a:rPr lang="en-US" sz="2000" dirty="0"/>
              <a:t> </a:t>
            </a:r>
            <a:r>
              <a:rPr lang="en-US" sz="2000" dirty="0" err="1"/>
              <a:t>dari</a:t>
            </a:r>
            <a:r>
              <a:rPr lang="en-US" sz="2000" dirty="0"/>
              <a:t> </a:t>
            </a:r>
            <a:r>
              <a:rPr lang="en-US" sz="2000" dirty="0" err="1"/>
              <a:t>perubahan</a:t>
            </a:r>
            <a:r>
              <a:rPr lang="en-US" sz="2000" dirty="0"/>
              <a:t> </a:t>
            </a:r>
            <a:r>
              <a:rPr lang="en-US" sz="2000" dirty="0" err="1"/>
              <a:t>dalam</a:t>
            </a:r>
            <a:r>
              <a:rPr lang="en-US" sz="2000" dirty="0"/>
              <a:t> </a:t>
            </a:r>
            <a:r>
              <a:rPr lang="en-US" sz="2000" dirty="0" err="1"/>
              <a:t>peluang</a:t>
            </a:r>
            <a:r>
              <a:rPr lang="en-US" sz="2000" dirty="0"/>
              <a:t> </a:t>
            </a:r>
            <a:r>
              <a:rPr lang="en-US" sz="2000" dirty="0" err="1"/>
              <a:t>ekonomi</a:t>
            </a:r>
            <a:r>
              <a:rPr lang="en-US" sz="2000" dirty="0"/>
              <a:t>, </a:t>
            </a:r>
            <a:r>
              <a:rPr lang="en-US" sz="2000" dirty="0" err="1"/>
              <a:t>seperti</a:t>
            </a:r>
            <a:r>
              <a:rPr lang="en-US" sz="2000" dirty="0"/>
              <a:t> </a:t>
            </a:r>
            <a:r>
              <a:rPr lang="en-US" sz="2000" dirty="0" err="1"/>
              <a:t>transportasi</a:t>
            </a:r>
            <a:r>
              <a:rPr lang="en-US" sz="2000" dirty="0"/>
              <a:t> yang </a:t>
            </a:r>
            <a:r>
              <a:rPr lang="en-US" sz="2000" dirty="0" err="1"/>
              <a:t>lebih</a:t>
            </a:r>
            <a:r>
              <a:rPr lang="en-US" sz="2000" dirty="0"/>
              <a:t> </a:t>
            </a:r>
            <a:r>
              <a:rPr lang="en-US" sz="2000" dirty="0" err="1"/>
              <a:t>baik</a:t>
            </a:r>
            <a:r>
              <a:rPr lang="en-US" sz="2000" dirty="0"/>
              <a:t>, </a:t>
            </a:r>
            <a:r>
              <a:rPr lang="en-US" sz="2000" dirty="0" err="1"/>
              <a:t>pasar</a:t>
            </a:r>
            <a:r>
              <a:rPr lang="en-US" sz="2000" dirty="0"/>
              <a:t> yang </a:t>
            </a:r>
            <a:r>
              <a:rPr lang="en-US" sz="2000" dirty="0" err="1"/>
              <a:t>lebih</a:t>
            </a:r>
            <a:r>
              <a:rPr lang="en-US" sz="2000" dirty="0"/>
              <a:t> </a:t>
            </a:r>
            <a:r>
              <a:rPr lang="en-US" sz="2000" dirty="0" err="1"/>
              <a:t>luas</a:t>
            </a:r>
            <a:r>
              <a:rPr lang="en-US" sz="2000" dirty="0"/>
              <a:t> </a:t>
            </a:r>
            <a:r>
              <a:rPr lang="en-US" sz="2000" dirty="0" err="1"/>
              <a:t>jangkauannya</a:t>
            </a:r>
            <a:r>
              <a:rPr lang="en-US" sz="2000" dirty="0"/>
              <a:t>, </a:t>
            </a:r>
            <a:r>
              <a:rPr lang="en-US" sz="2000" dirty="0" err="1"/>
              <a:t>ketersediaan</a:t>
            </a:r>
            <a:r>
              <a:rPr lang="en-US" sz="2000" dirty="0"/>
              <a:t> modal </a:t>
            </a:r>
            <a:r>
              <a:rPr lang="en-US" sz="2000" dirty="0" err="1"/>
              <a:t>dan</a:t>
            </a:r>
            <a:r>
              <a:rPr lang="en-US" sz="2000" dirty="0"/>
              <a:t> </a:t>
            </a:r>
            <a:r>
              <a:rPr lang="en-US" sz="2000" dirty="0" err="1"/>
              <a:t>teknologi</a:t>
            </a:r>
            <a:r>
              <a:rPr lang="en-US" sz="2000" dirty="0"/>
              <a:t> </a:t>
            </a:r>
            <a:r>
              <a:rPr lang="en-US" sz="2000" dirty="0" err="1"/>
              <a:t>asing</a:t>
            </a:r>
            <a:r>
              <a:rPr lang="en-US" sz="2000" dirty="0"/>
              <a:t>, </a:t>
            </a:r>
            <a:r>
              <a:rPr lang="en-US" sz="2000" dirty="0" err="1"/>
              <a:t>dan</a:t>
            </a:r>
            <a:r>
              <a:rPr lang="en-US" sz="2000" dirty="0"/>
              <a:t> </a:t>
            </a:r>
            <a:r>
              <a:rPr lang="en-US" sz="2000" dirty="0" err="1"/>
              <a:t>struktur</a:t>
            </a:r>
            <a:r>
              <a:rPr lang="en-US" sz="2000" dirty="0"/>
              <a:t> </a:t>
            </a:r>
            <a:r>
              <a:rPr lang="en-US" sz="2000" dirty="0" err="1"/>
              <a:t>sosial</a:t>
            </a:r>
            <a:r>
              <a:rPr lang="en-US" sz="2000" dirty="0"/>
              <a:t>.</a:t>
            </a:r>
            <a:endParaRPr lang="en-US" sz="2000" dirty="0" smtClean="0"/>
          </a:p>
        </p:txBody>
      </p:sp>
    </p:spTree>
    <p:extLst>
      <p:ext uri="{BB962C8B-B14F-4D97-AF65-F5344CB8AC3E}">
        <p14:creationId xmlns:p14="http://schemas.microsoft.com/office/powerpoint/2010/main" val="2930987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584234"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596314" y="556638"/>
            <a:ext cx="6950707" cy="523220"/>
          </a:xfrm>
          <a:prstGeom prst="rect">
            <a:avLst/>
          </a:prstGeom>
        </p:spPr>
        <p:txBody>
          <a:bodyPr wrap="square">
            <a:spAutoFit/>
          </a:bodyPr>
          <a:lstStyle/>
          <a:p>
            <a:r>
              <a:rPr lang="en-US" sz="2800" b="1" dirty="0"/>
              <a:t>Social Origins and Mobility</a:t>
            </a:r>
          </a:p>
        </p:txBody>
      </p:sp>
      <p:sp>
        <p:nvSpPr>
          <p:cNvPr id="8" name="Rectangle 7"/>
          <p:cNvSpPr/>
          <p:nvPr/>
        </p:nvSpPr>
        <p:spPr>
          <a:xfrm>
            <a:off x="596314" y="1504735"/>
            <a:ext cx="10543912" cy="3046988"/>
          </a:xfrm>
          <a:prstGeom prst="rect">
            <a:avLst/>
          </a:prstGeom>
        </p:spPr>
        <p:txBody>
          <a:bodyPr wrap="square">
            <a:spAutoFit/>
          </a:bodyPr>
          <a:lstStyle/>
          <a:p>
            <a:pPr algn="just"/>
            <a:r>
              <a:rPr lang="en-US" sz="2400" dirty="0"/>
              <a:t>the steel </a:t>
            </a:r>
            <a:r>
              <a:rPr lang="en-US" sz="2400" dirty="0" smtClean="0"/>
              <a:t>magnate </a:t>
            </a:r>
            <a:r>
              <a:rPr lang="en-US" sz="2400" b="1" dirty="0"/>
              <a:t>Andrew Carnegie</a:t>
            </a:r>
            <a:r>
              <a:rPr lang="en-US" sz="2400" dirty="0"/>
              <a:t> (1835-1919), </a:t>
            </a:r>
            <a:r>
              <a:rPr lang="en-US" sz="2400" dirty="0" err="1"/>
              <a:t>seorang</a:t>
            </a:r>
            <a:r>
              <a:rPr lang="en-US" sz="2400" dirty="0"/>
              <a:t> </a:t>
            </a:r>
            <a:r>
              <a:rPr lang="en-US" sz="2400" dirty="0" err="1"/>
              <a:t>imigran</a:t>
            </a:r>
            <a:r>
              <a:rPr lang="en-US" sz="2400" dirty="0"/>
              <a:t> yang </a:t>
            </a:r>
            <a:r>
              <a:rPr lang="en-US" sz="2400" dirty="0" err="1"/>
              <a:t>tidak</a:t>
            </a:r>
            <a:r>
              <a:rPr lang="en-US" sz="2400" dirty="0"/>
              <a:t> </a:t>
            </a:r>
            <a:r>
              <a:rPr lang="en-US" sz="2400" dirty="0" err="1"/>
              <a:t>berpendidikan</a:t>
            </a:r>
            <a:r>
              <a:rPr lang="en-US" sz="2400" dirty="0"/>
              <a:t>, </a:t>
            </a:r>
            <a:r>
              <a:rPr lang="en-US" sz="2400" dirty="0" err="1"/>
              <a:t>putra</a:t>
            </a:r>
            <a:r>
              <a:rPr lang="en-US" sz="2400" dirty="0"/>
              <a:t> </a:t>
            </a:r>
            <a:r>
              <a:rPr lang="en-US" sz="2400" dirty="0" err="1"/>
              <a:t>seorang</a:t>
            </a:r>
            <a:r>
              <a:rPr lang="en-US" sz="2400" dirty="0"/>
              <a:t> </a:t>
            </a:r>
            <a:r>
              <a:rPr lang="en-US" sz="2400" dirty="0" err="1"/>
              <a:t>pekerja</a:t>
            </a:r>
            <a:r>
              <a:rPr lang="en-US" sz="2400" dirty="0"/>
              <a:t>, yang </a:t>
            </a:r>
            <a:r>
              <a:rPr lang="en-US" sz="2400" dirty="0" err="1"/>
              <a:t>dipaksa</a:t>
            </a:r>
            <a:r>
              <a:rPr lang="en-US" sz="2400" dirty="0"/>
              <a:t> </a:t>
            </a:r>
            <a:r>
              <a:rPr lang="en-US" sz="2400" dirty="0" err="1"/>
              <a:t>untuk</a:t>
            </a:r>
            <a:r>
              <a:rPr lang="en-US" sz="2400" dirty="0"/>
              <a:t> </a:t>
            </a:r>
            <a:r>
              <a:rPr lang="en-US" sz="2400" dirty="0" err="1"/>
              <a:t>mencari</a:t>
            </a:r>
            <a:r>
              <a:rPr lang="en-US" sz="2400" dirty="0"/>
              <a:t> </a:t>
            </a:r>
            <a:r>
              <a:rPr lang="en-US" sz="2400" dirty="0" err="1"/>
              <a:t>pekerjaan</a:t>
            </a:r>
            <a:r>
              <a:rPr lang="en-US" sz="2400" dirty="0"/>
              <a:t> di </a:t>
            </a:r>
            <a:r>
              <a:rPr lang="en-US" sz="2400" dirty="0" err="1"/>
              <a:t>usia</a:t>
            </a:r>
            <a:r>
              <a:rPr lang="en-US" sz="2400" dirty="0"/>
              <a:t> </a:t>
            </a:r>
            <a:r>
              <a:rPr lang="en-US" sz="2400" dirty="0" err="1"/>
              <a:t>muda</a:t>
            </a:r>
            <a:r>
              <a:rPr lang="en-US" sz="2400" dirty="0"/>
              <a:t>. </a:t>
            </a:r>
            <a:r>
              <a:rPr lang="en-US" sz="2400" dirty="0" err="1"/>
              <a:t>Melalui</a:t>
            </a:r>
            <a:r>
              <a:rPr lang="en-US" sz="2400" dirty="0"/>
              <a:t> </a:t>
            </a:r>
            <a:r>
              <a:rPr lang="en-US" sz="2400" dirty="0" err="1"/>
              <a:t>kepintaran</a:t>
            </a:r>
            <a:r>
              <a:rPr lang="en-US" sz="2400" dirty="0"/>
              <a:t> </a:t>
            </a:r>
            <a:r>
              <a:rPr lang="en-US" sz="2400" dirty="0" err="1"/>
              <a:t>dan</a:t>
            </a:r>
            <a:r>
              <a:rPr lang="en-US" sz="2400" dirty="0"/>
              <a:t> </a:t>
            </a:r>
            <a:r>
              <a:rPr lang="en-US" sz="2400" dirty="0" err="1"/>
              <a:t>kerja</a:t>
            </a:r>
            <a:r>
              <a:rPr lang="en-US" sz="2400" dirty="0"/>
              <a:t> </a:t>
            </a:r>
            <a:r>
              <a:rPr lang="en-US" sz="2400" dirty="0" err="1"/>
              <a:t>keras</a:t>
            </a:r>
            <a:r>
              <a:rPr lang="en-US" sz="2400" dirty="0"/>
              <a:t>, </a:t>
            </a:r>
            <a:r>
              <a:rPr lang="en-US" sz="2400" dirty="0" err="1"/>
              <a:t>dia</a:t>
            </a:r>
            <a:r>
              <a:rPr lang="en-US" sz="2400" dirty="0"/>
              <a:t> </a:t>
            </a:r>
            <a:r>
              <a:rPr lang="en-US" sz="2400" dirty="0" err="1"/>
              <a:t>naik</a:t>
            </a:r>
            <a:r>
              <a:rPr lang="en-US" sz="2400" dirty="0"/>
              <a:t> </a:t>
            </a:r>
            <a:r>
              <a:rPr lang="en-US" sz="2400" dirty="0" err="1"/>
              <a:t>dari</a:t>
            </a:r>
            <a:r>
              <a:rPr lang="en-US" sz="2400" dirty="0"/>
              <a:t> </a:t>
            </a:r>
            <a:r>
              <a:rPr lang="en-US" sz="2400" dirty="0" err="1"/>
              <a:t>anak</a:t>
            </a:r>
            <a:r>
              <a:rPr lang="en-US" sz="2400" dirty="0"/>
              <a:t> </a:t>
            </a:r>
            <a:r>
              <a:rPr lang="en-US" sz="2400" dirty="0" err="1"/>
              <a:t>laki-laki</a:t>
            </a:r>
            <a:r>
              <a:rPr lang="en-US" sz="2400" dirty="0"/>
              <a:t> </a:t>
            </a:r>
            <a:r>
              <a:rPr lang="en-US" sz="2400" dirty="0" err="1"/>
              <a:t>kumparan</a:t>
            </a:r>
            <a:r>
              <a:rPr lang="en-US" sz="2400" dirty="0"/>
              <a:t> </a:t>
            </a:r>
            <a:r>
              <a:rPr lang="en-US" sz="2400" dirty="0" err="1"/>
              <a:t>ke</a:t>
            </a:r>
            <a:r>
              <a:rPr lang="en-US" sz="2400" dirty="0"/>
              <a:t> </a:t>
            </a:r>
            <a:r>
              <a:rPr lang="en-US" sz="2400" dirty="0" err="1"/>
              <a:t>kurir</a:t>
            </a:r>
            <a:r>
              <a:rPr lang="en-US" sz="2400" dirty="0"/>
              <a:t> </a:t>
            </a:r>
            <a:r>
              <a:rPr lang="en-US" sz="2400" dirty="0" err="1"/>
              <a:t>ke</a:t>
            </a:r>
            <a:r>
              <a:rPr lang="en-US" sz="2400" dirty="0"/>
              <a:t> </a:t>
            </a:r>
            <a:r>
              <a:rPr lang="en-US" sz="2400" dirty="0" err="1"/>
              <a:t>asisten</a:t>
            </a:r>
            <a:r>
              <a:rPr lang="en-US" sz="2400" dirty="0"/>
              <a:t> </a:t>
            </a:r>
            <a:r>
              <a:rPr lang="en-US" sz="2400" dirty="0" err="1"/>
              <a:t>pengawas</a:t>
            </a:r>
            <a:r>
              <a:rPr lang="en-US" sz="2400" dirty="0"/>
              <a:t> </a:t>
            </a:r>
            <a:r>
              <a:rPr lang="en-US" sz="2400" dirty="0" err="1"/>
              <a:t>kereta</a:t>
            </a:r>
            <a:r>
              <a:rPr lang="en-US" sz="2400" dirty="0"/>
              <a:t> </a:t>
            </a:r>
            <a:r>
              <a:rPr lang="en-US" sz="2400" dirty="0" err="1"/>
              <a:t>api</a:t>
            </a:r>
            <a:r>
              <a:rPr lang="en-US" sz="2400" dirty="0"/>
              <a:t> </a:t>
            </a:r>
            <a:r>
              <a:rPr lang="en-US" sz="2400" dirty="0" err="1"/>
              <a:t>hingga</a:t>
            </a:r>
            <a:r>
              <a:rPr lang="en-US" sz="2400" dirty="0"/>
              <a:t> </a:t>
            </a:r>
            <a:r>
              <a:rPr lang="en-US" sz="2400" dirty="0" err="1"/>
              <a:t>pemimpin</a:t>
            </a:r>
            <a:r>
              <a:rPr lang="en-US" sz="2400" dirty="0"/>
              <a:t> </a:t>
            </a:r>
            <a:r>
              <a:rPr lang="en-US" sz="2400" dirty="0" err="1"/>
              <a:t>industri</a:t>
            </a:r>
            <a:r>
              <a:rPr lang="en-US" sz="2400" dirty="0"/>
              <a:t>. "Para </a:t>
            </a:r>
            <a:r>
              <a:rPr lang="en-US" sz="2400" dirty="0" err="1"/>
              <a:t>miliarder</a:t>
            </a:r>
            <a:r>
              <a:rPr lang="en-US" sz="2400" dirty="0"/>
              <a:t> yang </a:t>
            </a:r>
            <a:r>
              <a:rPr lang="en-US" sz="2400" dirty="0" err="1"/>
              <a:t>aktif</a:t>
            </a:r>
            <a:r>
              <a:rPr lang="en-US" sz="2400" dirty="0"/>
              <a:t> </a:t>
            </a:r>
            <a:r>
              <a:rPr lang="en-US" sz="2400" dirty="0" err="1"/>
              <a:t>mengendalikan</a:t>
            </a:r>
            <a:r>
              <a:rPr lang="en-US" sz="2400" dirty="0"/>
              <a:t> </a:t>
            </a:r>
            <a:r>
              <a:rPr lang="en-US" sz="2400" dirty="0" err="1"/>
              <a:t>diri</a:t>
            </a:r>
            <a:r>
              <a:rPr lang="en-US" sz="2400" dirty="0"/>
              <a:t> </a:t>
            </a:r>
            <a:r>
              <a:rPr lang="en-US" sz="2400" dirty="0" err="1"/>
              <a:t>mereka</a:t>
            </a:r>
            <a:r>
              <a:rPr lang="en-US" sz="2400" dirty="0"/>
              <a:t> </a:t>
            </a:r>
            <a:r>
              <a:rPr lang="en-US" sz="2400" dirty="0" err="1"/>
              <a:t>sendiri</a:t>
            </a:r>
            <a:r>
              <a:rPr lang="en-US" sz="2400" dirty="0"/>
              <a:t> </a:t>
            </a:r>
            <a:r>
              <a:rPr lang="en-US" sz="2400" dirty="0" err="1"/>
              <a:t>dimulai</a:t>
            </a:r>
            <a:r>
              <a:rPr lang="en-US" sz="2400" dirty="0"/>
              <a:t> </a:t>
            </a:r>
            <a:r>
              <a:rPr lang="en-US" sz="2400" dirty="0" err="1"/>
              <a:t>sebagai</a:t>
            </a:r>
            <a:r>
              <a:rPr lang="en-US" sz="2400" dirty="0"/>
              <a:t> </a:t>
            </a:r>
            <a:r>
              <a:rPr lang="en-US" sz="2400" dirty="0" err="1"/>
              <a:t>anak</a:t>
            </a:r>
            <a:r>
              <a:rPr lang="en-US" sz="2400" dirty="0"/>
              <a:t> </a:t>
            </a:r>
            <a:r>
              <a:rPr lang="en-US" sz="2400" dirty="0" err="1"/>
              <a:t>miskin</a:t>
            </a:r>
            <a:r>
              <a:rPr lang="en-US" sz="2400" dirty="0"/>
              <a:t> </a:t>
            </a:r>
            <a:r>
              <a:rPr lang="en-US" sz="2400" dirty="0" err="1"/>
              <a:t>dan</a:t>
            </a:r>
            <a:r>
              <a:rPr lang="en-US" sz="2400" dirty="0"/>
              <a:t> kami </a:t>
            </a:r>
            <a:r>
              <a:rPr lang="en-US" sz="2400" dirty="0" err="1"/>
              <a:t>dilatih</a:t>
            </a:r>
            <a:r>
              <a:rPr lang="en-US" sz="2400" dirty="0"/>
              <a:t> di </a:t>
            </a:r>
            <a:r>
              <a:rPr lang="en-US" sz="2400" dirty="0" err="1"/>
              <a:t>sekolah</a:t>
            </a:r>
            <a:r>
              <a:rPr lang="en-US" sz="2400" dirty="0"/>
              <a:t> </a:t>
            </a:r>
            <a:r>
              <a:rPr lang="en-US" sz="2400" dirty="0" err="1"/>
              <a:t>barat</a:t>
            </a:r>
            <a:r>
              <a:rPr lang="en-US" sz="2400" dirty="0"/>
              <a:t> </a:t>
            </a:r>
            <a:r>
              <a:rPr lang="en-US" sz="2400" dirty="0" err="1"/>
              <a:t>tetapi</a:t>
            </a:r>
            <a:r>
              <a:rPr lang="en-US" sz="2400" dirty="0"/>
              <a:t> paling </a:t>
            </a:r>
            <a:r>
              <a:rPr lang="en-US" sz="2400" dirty="0" err="1"/>
              <a:t>tidak</a:t>
            </a:r>
            <a:r>
              <a:rPr lang="en-US" sz="2400" dirty="0"/>
              <a:t> </a:t>
            </a:r>
            <a:r>
              <a:rPr lang="en-US" sz="2400" dirty="0" err="1"/>
              <a:t>dapat</a:t>
            </a:r>
            <a:r>
              <a:rPr lang="en-US" sz="2400" dirty="0"/>
              <a:t> </a:t>
            </a:r>
            <a:r>
              <a:rPr lang="en-US" sz="2400" dirty="0" err="1"/>
              <a:t>menerima</a:t>
            </a:r>
            <a:r>
              <a:rPr lang="en-US" sz="2400" dirty="0"/>
              <a:t> </a:t>
            </a:r>
            <a:r>
              <a:rPr lang="en-US" sz="2400" dirty="0" err="1"/>
              <a:t>sekolah-sekolah</a:t>
            </a:r>
            <a:r>
              <a:rPr lang="en-US" sz="2400" dirty="0"/>
              <a:t> </a:t>
            </a:r>
            <a:r>
              <a:rPr lang="en-US" sz="2400" dirty="0" err="1" smtClean="0"/>
              <a:t>kemiskinan</a:t>
            </a:r>
            <a:r>
              <a:rPr lang="en-US" sz="2400" dirty="0" smtClean="0"/>
              <a:t>“.</a:t>
            </a:r>
            <a:endParaRPr lang="en-US" sz="2400" dirty="0"/>
          </a:p>
          <a:p>
            <a:pPr algn="just"/>
            <a:endParaRPr lang="en-US" sz="2400" dirty="0" smtClean="0"/>
          </a:p>
        </p:txBody>
      </p:sp>
    </p:spTree>
    <p:extLst>
      <p:ext uri="{BB962C8B-B14F-4D97-AF65-F5344CB8AC3E}">
        <p14:creationId xmlns:p14="http://schemas.microsoft.com/office/powerpoint/2010/main" val="1079992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584234"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596314" y="556638"/>
            <a:ext cx="6950707" cy="523220"/>
          </a:xfrm>
          <a:prstGeom prst="rect">
            <a:avLst/>
          </a:prstGeom>
        </p:spPr>
        <p:txBody>
          <a:bodyPr wrap="square">
            <a:spAutoFit/>
          </a:bodyPr>
          <a:lstStyle/>
          <a:p>
            <a:r>
              <a:rPr lang="en-US" sz="2800" b="1" dirty="0"/>
              <a:t>SOCIALIST COUNTRIES</a:t>
            </a:r>
          </a:p>
        </p:txBody>
      </p:sp>
      <p:sp>
        <p:nvSpPr>
          <p:cNvPr id="8" name="Rectangle 7"/>
          <p:cNvSpPr/>
          <p:nvPr/>
        </p:nvSpPr>
        <p:spPr>
          <a:xfrm>
            <a:off x="596314" y="1553664"/>
            <a:ext cx="10543912" cy="3785652"/>
          </a:xfrm>
          <a:prstGeom prst="rect">
            <a:avLst/>
          </a:prstGeom>
        </p:spPr>
        <p:txBody>
          <a:bodyPr wrap="square">
            <a:spAutoFit/>
          </a:bodyPr>
          <a:lstStyle/>
          <a:p>
            <a:pPr algn="just"/>
            <a:r>
              <a:rPr lang="en-US" sz="2000" dirty="0"/>
              <a:t>Di </a:t>
            </a:r>
            <a:r>
              <a:rPr lang="en-US" sz="2000" dirty="0" err="1"/>
              <a:t>Uni</a:t>
            </a:r>
            <a:r>
              <a:rPr lang="en-US" sz="2000" dirty="0"/>
              <a:t> Soviet </a:t>
            </a:r>
            <a:r>
              <a:rPr lang="en-US" sz="2000" dirty="0" err="1"/>
              <a:t>pada</a:t>
            </a:r>
            <a:r>
              <a:rPr lang="en-US" sz="2000" dirty="0"/>
              <a:t> </a:t>
            </a:r>
            <a:r>
              <a:rPr lang="en-US" sz="2000" dirty="0" err="1"/>
              <a:t>tahun</a:t>
            </a:r>
            <a:r>
              <a:rPr lang="en-US" sz="2000" dirty="0"/>
              <a:t> 1936, </a:t>
            </a:r>
            <a:r>
              <a:rPr lang="en-US" sz="2000" dirty="0" err="1"/>
              <a:t>salah</a:t>
            </a:r>
            <a:r>
              <a:rPr lang="en-US" sz="2000" dirty="0"/>
              <a:t> </a:t>
            </a:r>
            <a:r>
              <a:rPr lang="en-US" sz="2000" dirty="0" err="1"/>
              <a:t>satu</a:t>
            </a:r>
            <a:r>
              <a:rPr lang="en-US" sz="2000" dirty="0"/>
              <a:t> </a:t>
            </a:r>
            <a:r>
              <a:rPr lang="en-US" sz="2000" dirty="0" err="1"/>
              <a:t>dari</a:t>
            </a:r>
            <a:r>
              <a:rPr lang="en-US" sz="2000" dirty="0"/>
              <a:t> </a:t>
            </a:r>
            <a:r>
              <a:rPr lang="en-US" sz="2000" dirty="0" err="1"/>
              <a:t>sedikit</a:t>
            </a:r>
            <a:r>
              <a:rPr lang="en-US" sz="2000" dirty="0"/>
              <a:t> </a:t>
            </a:r>
            <a:r>
              <a:rPr lang="en-US" sz="2000" dirty="0" err="1"/>
              <a:t>penelitian</a:t>
            </a:r>
            <a:r>
              <a:rPr lang="en-US" sz="2000" dirty="0"/>
              <a:t> </a:t>
            </a:r>
            <a:r>
              <a:rPr lang="en-US" sz="2000" dirty="0" err="1"/>
              <a:t>dengan</a:t>
            </a:r>
            <a:r>
              <a:rPr lang="en-US" sz="2000" dirty="0"/>
              <a:t> </a:t>
            </a:r>
            <a:r>
              <a:rPr lang="en-US" sz="2000" dirty="0" err="1"/>
              <a:t>informasi</a:t>
            </a:r>
            <a:r>
              <a:rPr lang="en-US" sz="2000" dirty="0"/>
              <a:t> yang </a:t>
            </a:r>
            <a:r>
              <a:rPr lang="en-US" sz="2000" dirty="0" err="1"/>
              <a:t>dapat</a:t>
            </a:r>
            <a:r>
              <a:rPr lang="en-US" sz="2000" dirty="0"/>
              <a:t> </a:t>
            </a:r>
            <a:r>
              <a:rPr lang="en-US" sz="2000" dirty="0" err="1"/>
              <a:t>diandalkan</a:t>
            </a:r>
            <a:r>
              <a:rPr lang="en-US" sz="2000" dirty="0"/>
              <a:t> </a:t>
            </a:r>
            <a:r>
              <a:rPr lang="en-US" sz="2000" dirty="0" err="1"/>
              <a:t>tentang</a:t>
            </a:r>
            <a:r>
              <a:rPr lang="en-US" sz="2000" dirty="0"/>
              <a:t> </a:t>
            </a:r>
            <a:r>
              <a:rPr lang="en-US" sz="2000" dirty="0" err="1"/>
              <a:t>asal-usul</a:t>
            </a:r>
            <a:r>
              <a:rPr lang="en-US" sz="2000" dirty="0"/>
              <a:t> </a:t>
            </a:r>
            <a:r>
              <a:rPr lang="en-US" sz="2000" dirty="0" err="1"/>
              <a:t>pekerjaan</a:t>
            </a:r>
            <a:r>
              <a:rPr lang="en-US" sz="2000" dirty="0"/>
              <a:t> orang </a:t>
            </a:r>
            <a:r>
              <a:rPr lang="en-US" sz="2000" dirty="0" err="1"/>
              <a:t>tua</a:t>
            </a:r>
            <a:r>
              <a:rPr lang="en-US" sz="2000" dirty="0"/>
              <a:t>, </a:t>
            </a:r>
            <a:r>
              <a:rPr lang="en-US" sz="2000" dirty="0" err="1"/>
              <a:t>anak</a:t>
            </a:r>
            <a:r>
              <a:rPr lang="en-US" sz="2000" dirty="0"/>
              <a:t> </a:t>
            </a:r>
            <a:r>
              <a:rPr lang="en-US" sz="2000" dirty="0" err="1"/>
              <a:t>laki-laki</a:t>
            </a:r>
            <a:r>
              <a:rPr lang="en-US" sz="2000" dirty="0"/>
              <a:t> </a:t>
            </a:r>
            <a:r>
              <a:rPr lang="en-US" sz="2000" dirty="0" err="1"/>
              <a:t>dari</a:t>
            </a:r>
            <a:r>
              <a:rPr lang="en-US" sz="2000" dirty="0"/>
              <a:t> </a:t>
            </a:r>
            <a:r>
              <a:rPr lang="en-US" sz="2000" dirty="0" err="1"/>
              <a:t>pekerja</a:t>
            </a:r>
            <a:r>
              <a:rPr lang="en-US" sz="2000" dirty="0"/>
              <a:t> </a:t>
            </a:r>
            <a:r>
              <a:rPr lang="en-US" sz="2000" dirty="0" err="1"/>
              <a:t>kulit</a:t>
            </a:r>
            <a:r>
              <a:rPr lang="en-US" sz="2000" dirty="0"/>
              <a:t> </a:t>
            </a:r>
            <a:r>
              <a:rPr lang="en-US" sz="2000" dirty="0" err="1"/>
              <a:t>putih</a:t>
            </a:r>
            <a:r>
              <a:rPr lang="en-US" sz="2000" dirty="0"/>
              <a:t>, </a:t>
            </a:r>
            <a:r>
              <a:rPr lang="en-US" sz="2000" dirty="0" err="1"/>
              <a:t>profesional</a:t>
            </a:r>
            <a:r>
              <a:rPr lang="en-US" sz="2000" dirty="0"/>
              <a:t>, </a:t>
            </a:r>
            <a:r>
              <a:rPr lang="en-US" sz="2000" dirty="0" err="1"/>
              <a:t>atau</a:t>
            </a:r>
            <a:r>
              <a:rPr lang="en-US" sz="2000" dirty="0"/>
              <a:t> </a:t>
            </a:r>
            <a:r>
              <a:rPr lang="en-US" sz="2000" dirty="0" err="1"/>
              <a:t>pengusaha</a:t>
            </a:r>
            <a:r>
              <a:rPr lang="en-US" sz="2000" dirty="0"/>
              <a:t> </a:t>
            </a:r>
            <a:r>
              <a:rPr lang="en-US" sz="2000" dirty="0" err="1"/>
              <a:t>memiliki</a:t>
            </a:r>
            <a:r>
              <a:rPr lang="en-US" sz="2000" dirty="0"/>
              <a:t> </a:t>
            </a:r>
            <a:r>
              <a:rPr lang="en-US" sz="2000" dirty="0" err="1"/>
              <a:t>perwakilan</a:t>
            </a:r>
            <a:r>
              <a:rPr lang="en-US" sz="2000" dirty="0"/>
              <a:t> </a:t>
            </a:r>
            <a:r>
              <a:rPr lang="en-US" sz="2000" dirty="0" err="1"/>
              <a:t>enam</a:t>
            </a:r>
            <a:r>
              <a:rPr lang="en-US" sz="2000" dirty="0"/>
              <a:t> kali </a:t>
            </a:r>
            <a:r>
              <a:rPr lang="en-US" sz="2000" dirty="0" err="1"/>
              <a:t>lipat</a:t>
            </a:r>
            <a:r>
              <a:rPr lang="en-US" sz="2000" dirty="0"/>
              <a:t> </a:t>
            </a:r>
            <a:r>
              <a:rPr lang="en-US" sz="2000" dirty="0" err="1"/>
              <a:t>dalam</a:t>
            </a:r>
            <a:r>
              <a:rPr lang="en-US" sz="2000" dirty="0"/>
              <a:t> </a:t>
            </a:r>
            <a:r>
              <a:rPr lang="en-US" sz="2000" dirty="0" err="1"/>
              <a:t>posisi</a:t>
            </a:r>
            <a:r>
              <a:rPr lang="en-US" sz="2000" dirty="0"/>
              <a:t> </a:t>
            </a:r>
            <a:r>
              <a:rPr lang="en-US" sz="2000" dirty="0" err="1"/>
              <a:t>industri</a:t>
            </a:r>
            <a:r>
              <a:rPr lang="en-US" sz="2000" dirty="0"/>
              <a:t> </a:t>
            </a:r>
            <a:r>
              <a:rPr lang="en-US" sz="2000" dirty="0" err="1"/>
              <a:t>dan</a:t>
            </a:r>
            <a:r>
              <a:rPr lang="en-US" sz="2000" dirty="0"/>
              <a:t> </a:t>
            </a:r>
            <a:r>
              <a:rPr lang="en-US" sz="2000" dirty="0" err="1"/>
              <a:t>eksekutif</a:t>
            </a:r>
            <a:r>
              <a:rPr lang="en-US" sz="2000" dirty="0"/>
              <a:t> yang </a:t>
            </a:r>
            <a:r>
              <a:rPr lang="en-US" sz="2000" dirty="0" err="1"/>
              <a:t>dimiliki</a:t>
            </a:r>
            <a:r>
              <a:rPr lang="en-US" sz="2000" dirty="0"/>
              <a:t> </a:t>
            </a:r>
            <a:r>
              <a:rPr lang="en-US" sz="2000" dirty="0" err="1"/>
              <a:t>oleh</a:t>
            </a:r>
            <a:r>
              <a:rPr lang="en-US" sz="2000" dirty="0"/>
              <a:t> </a:t>
            </a:r>
            <a:r>
              <a:rPr lang="en-US" sz="2000" dirty="0" err="1"/>
              <a:t>anak</a:t>
            </a:r>
            <a:r>
              <a:rPr lang="en-US" sz="2000" dirty="0"/>
              <a:t> </a:t>
            </a:r>
            <a:r>
              <a:rPr lang="en-US" sz="2000" dirty="0" err="1"/>
              <a:t>laki-laki</a:t>
            </a:r>
            <a:r>
              <a:rPr lang="en-US" sz="2000" dirty="0"/>
              <a:t> </a:t>
            </a:r>
            <a:r>
              <a:rPr lang="en-US" sz="2000" dirty="0" err="1"/>
              <a:t>dari</a:t>
            </a:r>
            <a:r>
              <a:rPr lang="en-US" sz="2000" dirty="0"/>
              <a:t> </a:t>
            </a:r>
            <a:r>
              <a:rPr lang="en-US" sz="2000" dirty="0" err="1"/>
              <a:t>pekerja</a:t>
            </a:r>
            <a:r>
              <a:rPr lang="en-US" sz="2000" dirty="0"/>
              <a:t> manual </a:t>
            </a:r>
            <a:r>
              <a:rPr lang="en-US" sz="2000" dirty="0" err="1"/>
              <a:t>dan</a:t>
            </a:r>
            <a:r>
              <a:rPr lang="en-US" sz="2000" dirty="0"/>
              <a:t> </a:t>
            </a:r>
            <a:r>
              <a:rPr lang="en-US" sz="2000" dirty="0" err="1"/>
              <a:t>petani</a:t>
            </a:r>
            <a:r>
              <a:rPr lang="en-US" sz="2000" dirty="0"/>
              <a:t>. </a:t>
            </a:r>
            <a:r>
              <a:rPr lang="en-US" sz="2000" dirty="0" err="1"/>
              <a:t>Situasi</a:t>
            </a:r>
            <a:r>
              <a:rPr lang="en-US" sz="2000" dirty="0"/>
              <a:t> </a:t>
            </a:r>
            <a:r>
              <a:rPr lang="en-US" sz="2000" dirty="0" err="1"/>
              <a:t>ini</a:t>
            </a:r>
            <a:r>
              <a:rPr lang="en-US" sz="2000" dirty="0"/>
              <a:t> </a:t>
            </a:r>
            <a:r>
              <a:rPr lang="en-US" sz="2000" dirty="0" err="1"/>
              <a:t>ada</a:t>
            </a:r>
            <a:r>
              <a:rPr lang="en-US" sz="2000" dirty="0"/>
              <a:t> </a:t>
            </a:r>
            <a:r>
              <a:rPr lang="en-US" sz="2000" dirty="0" err="1"/>
              <a:t>meskipun</a:t>
            </a:r>
            <a:r>
              <a:rPr lang="en-US" sz="2000" dirty="0"/>
              <a:t> </a:t>
            </a:r>
            <a:r>
              <a:rPr lang="en-US" sz="2000" dirty="0" err="1"/>
              <a:t>revolusi</a:t>
            </a:r>
            <a:r>
              <a:rPr lang="en-US" sz="2000" dirty="0"/>
              <a:t> 1917, yang </a:t>
            </a:r>
            <a:r>
              <a:rPr lang="en-US" sz="2000" dirty="0" err="1"/>
              <a:t>seolah-olah</a:t>
            </a:r>
            <a:r>
              <a:rPr lang="en-US" sz="2000" dirty="0"/>
              <a:t> </a:t>
            </a:r>
            <a:r>
              <a:rPr lang="en-US" sz="2000" dirty="0" err="1"/>
              <a:t>telah</a:t>
            </a:r>
            <a:r>
              <a:rPr lang="en-US" sz="2000" dirty="0"/>
              <a:t> </a:t>
            </a:r>
            <a:r>
              <a:rPr lang="en-US" sz="2000" dirty="0" err="1"/>
              <a:t>menjungkirbalikkan</a:t>
            </a:r>
            <a:r>
              <a:rPr lang="en-US" sz="2000" dirty="0"/>
              <a:t> </a:t>
            </a:r>
            <a:r>
              <a:rPr lang="en-US" sz="2000" dirty="0" err="1"/>
              <a:t>struktur</a:t>
            </a:r>
            <a:r>
              <a:rPr lang="en-US" sz="2000" dirty="0"/>
              <a:t> </a:t>
            </a:r>
            <a:r>
              <a:rPr lang="en-US" sz="2000" dirty="0" err="1"/>
              <a:t>kelas</a:t>
            </a:r>
            <a:r>
              <a:rPr lang="en-US" sz="2000" dirty="0"/>
              <a:t> yang </a:t>
            </a:r>
            <a:r>
              <a:rPr lang="en-US" sz="2000" dirty="0" err="1"/>
              <a:t>ada</a:t>
            </a:r>
            <a:r>
              <a:rPr lang="en-US" sz="2000" dirty="0"/>
              <a:t> (</a:t>
            </a:r>
            <a:r>
              <a:rPr lang="en-US" sz="2000" dirty="0" err="1"/>
              <a:t>Granick</a:t>
            </a:r>
            <a:r>
              <a:rPr lang="en-US" sz="2000" dirty="0"/>
              <a:t> 1961). </a:t>
            </a:r>
            <a:r>
              <a:rPr lang="en-US" sz="2000" dirty="0" err="1"/>
              <a:t>Bahkan</a:t>
            </a:r>
            <a:r>
              <a:rPr lang="en-US" sz="2000" dirty="0"/>
              <a:t> di </a:t>
            </a:r>
            <a:r>
              <a:rPr lang="en-US" sz="2000" dirty="0" err="1"/>
              <a:t>Tiongkok</a:t>
            </a:r>
            <a:r>
              <a:rPr lang="en-US" sz="2000" dirty="0"/>
              <a:t>, para </a:t>
            </a:r>
            <a:r>
              <a:rPr lang="en-US" sz="2000" dirty="0" err="1"/>
              <a:t>kapitalis</a:t>
            </a:r>
            <a:r>
              <a:rPr lang="en-US" sz="2000" dirty="0"/>
              <a:t>, yang </a:t>
            </a:r>
            <a:r>
              <a:rPr lang="en-US" sz="2000" dirty="0" err="1"/>
              <a:t>mendukung</a:t>
            </a:r>
            <a:r>
              <a:rPr lang="en-US" sz="2000" dirty="0"/>
              <a:t> </a:t>
            </a:r>
            <a:r>
              <a:rPr lang="en-US" sz="2000" dirty="0" err="1"/>
              <a:t>revolusi</a:t>
            </a:r>
            <a:r>
              <a:rPr lang="en-US" sz="2000" dirty="0"/>
              <a:t> 1949 yang </a:t>
            </a:r>
            <a:r>
              <a:rPr lang="en-US" sz="2000" dirty="0" err="1"/>
              <a:t>tidak</a:t>
            </a:r>
            <a:r>
              <a:rPr lang="en-US" sz="2000" dirty="0"/>
              <a:t> </a:t>
            </a:r>
            <a:r>
              <a:rPr lang="en-US" sz="2000" dirty="0" err="1"/>
              <a:t>bersekutu</a:t>
            </a:r>
            <a:r>
              <a:rPr lang="en-US" sz="2000" dirty="0"/>
              <a:t> </a:t>
            </a:r>
            <a:r>
              <a:rPr lang="en-US" sz="2000" dirty="0" err="1"/>
              <a:t>dengan</a:t>
            </a:r>
            <a:r>
              <a:rPr lang="en-US" sz="2000" dirty="0"/>
              <a:t> </a:t>
            </a:r>
            <a:r>
              <a:rPr lang="en-US" sz="2000" dirty="0" err="1"/>
              <a:t>kepentingan</a:t>
            </a:r>
            <a:r>
              <a:rPr lang="en-US" sz="2000" dirty="0"/>
              <a:t> </a:t>
            </a:r>
            <a:r>
              <a:rPr lang="en-US" sz="2000" dirty="0" err="1"/>
              <a:t>asing</a:t>
            </a:r>
            <a:r>
              <a:rPr lang="en-US" sz="2000" dirty="0"/>
              <a:t>, </a:t>
            </a:r>
            <a:r>
              <a:rPr lang="en-US" sz="2000" dirty="0" err="1"/>
              <a:t>terus</a:t>
            </a:r>
            <a:r>
              <a:rPr lang="en-US" sz="2000" dirty="0"/>
              <a:t> </a:t>
            </a:r>
            <a:r>
              <a:rPr lang="en-US" sz="2000" dirty="0" err="1"/>
              <a:t>berlanjut</a:t>
            </a:r>
            <a:r>
              <a:rPr lang="en-US" sz="2000" dirty="0"/>
              <a:t> (</a:t>
            </a:r>
            <a:r>
              <a:rPr lang="en-US" sz="2000" dirty="0" err="1"/>
              <a:t>kecuali</a:t>
            </a:r>
            <a:r>
              <a:rPr lang="en-US" sz="2000" dirty="0"/>
              <a:t> </a:t>
            </a:r>
            <a:r>
              <a:rPr lang="en-US" sz="2000" dirty="0" err="1"/>
              <a:t>untuk</a:t>
            </a:r>
            <a:r>
              <a:rPr lang="en-US" sz="2000" dirty="0"/>
              <a:t> </a:t>
            </a:r>
            <a:r>
              <a:rPr lang="en-US" sz="2000" dirty="0" err="1"/>
              <a:t>Revolusi</a:t>
            </a:r>
            <a:r>
              <a:rPr lang="en-US" sz="2000" dirty="0"/>
              <a:t> </a:t>
            </a:r>
            <a:r>
              <a:rPr lang="en-US" sz="2000" dirty="0" err="1"/>
              <a:t>Kebudayaan</a:t>
            </a:r>
            <a:r>
              <a:rPr lang="en-US" sz="2000" dirty="0"/>
              <a:t>, 1966-76) </a:t>
            </a:r>
            <a:r>
              <a:rPr lang="en-US" sz="2000" dirty="0" err="1"/>
              <a:t>untuk</a:t>
            </a:r>
            <a:r>
              <a:rPr lang="en-US" sz="2000" dirty="0"/>
              <a:t> </a:t>
            </a:r>
            <a:r>
              <a:rPr lang="en-US" sz="2000" dirty="0" err="1"/>
              <a:t>menerima</a:t>
            </a:r>
            <a:r>
              <a:rPr lang="en-US" sz="2000" dirty="0"/>
              <a:t> </a:t>
            </a:r>
            <a:r>
              <a:rPr lang="en-US" sz="2000" dirty="0" err="1"/>
              <a:t>bunga</a:t>
            </a:r>
            <a:r>
              <a:rPr lang="en-US" sz="2000" dirty="0"/>
              <a:t> </a:t>
            </a:r>
            <a:r>
              <a:rPr lang="en-US" sz="2000" dirty="0" err="1"/>
              <a:t>atas</a:t>
            </a:r>
            <a:r>
              <a:rPr lang="en-US" sz="2000" dirty="0"/>
              <a:t> </a:t>
            </a:r>
            <a:r>
              <a:rPr lang="en-US" sz="2000" dirty="0" err="1"/>
              <a:t>investasi</a:t>
            </a:r>
            <a:r>
              <a:rPr lang="en-US" sz="2000" dirty="0"/>
              <a:t> </a:t>
            </a:r>
            <a:r>
              <a:rPr lang="en-US" sz="2000" dirty="0" err="1"/>
              <a:t>mereka</a:t>
            </a:r>
            <a:r>
              <a:rPr lang="en-US" sz="2000" dirty="0"/>
              <a:t> </a:t>
            </a:r>
            <a:r>
              <a:rPr lang="en-US" sz="2000" dirty="0" err="1"/>
              <a:t>dan</a:t>
            </a:r>
            <a:r>
              <a:rPr lang="en-US" sz="2000" dirty="0"/>
              <a:t> </a:t>
            </a:r>
            <a:r>
              <a:rPr lang="en-US" sz="2000" dirty="0" err="1"/>
              <a:t>dibayar</a:t>
            </a:r>
            <a:r>
              <a:rPr lang="en-US" sz="2000" dirty="0"/>
              <a:t> </a:t>
            </a:r>
            <a:r>
              <a:rPr lang="en-US" sz="2000" dirty="0" err="1"/>
              <a:t>dengan</a:t>
            </a:r>
            <a:r>
              <a:rPr lang="en-US" sz="2000" dirty="0"/>
              <a:t> </a:t>
            </a:r>
            <a:r>
              <a:rPr lang="en-US" sz="2000" dirty="0" err="1"/>
              <a:t>gaji</a:t>
            </a:r>
            <a:r>
              <a:rPr lang="en-US" sz="2000" dirty="0"/>
              <a:t> yang </a:t>
            </a:r>
            <a:r>
              <a:rPr lang="en-US" sz="2000" dirty="0" err="1"/>
              <a:t>cukup</a:t>
            </a:r>
            <a:r>
              <a:rPr lang="en-US" sz="2000" dirty="0"/>
              <a:t> </a:t>
            </a:r>
            <a:r>
              <a:rPr lang="en-US" sz="2000" dirty="0" err="1"/>
              <a:t>tinggi</a:t>
            </a:r>
            <a:r>
              <a:rPr lang="en-US" sz="2000" dirty="0"/>
              <a:t> </a:t>
            </a:r>
            <a:r>
              <a:rPr lang="en-US" sz="2000" dirty="0" err="1"/>
              <a:t>untuk</a:t>
            </a:r>
            <a:r>
              <a:rPr lang="en-US" sz="2000" dirty="0"/>
              <a:t> </a:t>
            </a:r>
            <a:r>
              <a:rPr lang="en-US" sz="2000" dirty="0" err="1"/>
              <a:t>mengelola</a:t>
            </a:r>
            <a:r>
              <a:rPr lang="en-US" sz="2000" dirty="0"/>
              <a:t> </a:t>
            </a:r>
            <a:r>
              <a:rPr lang="en-US" sz="2000" dirty="0" err="1"/>
              <a:t>perusahaan</a:t>
            </a:r>
            <a:r>
              <a:rPr lang="en-US" sz="2000" dirty="0"/>
              <a:t> </a:t>
            </a:r>
            <a:r>
              <a:rPr lang="en-US" sz="2000" dirty="0" err="1"/>
              <a:t>publik-swasta</a:t>
            </a:r>
            <a:r>
              <a:rPr lang="en-US" sz="2000" dirty="0"/>
              <a:t> </a:t>
            </a:r>
            <a:r>
              <a:rPr lang="en-US" sz="2000" dirty="0" err="1"/>
              <a:t>bersama</a:t>
            </a:r>
            <a:r>
              <a:rPr lang="en-US" sz="2000" dirty="0"/>
              <a:t>. Para </a:t>
            </a:r>
            <a:r>
              <a:rPr lang="en-US" sz="2000" dirty="0" err="1"/>
              <a:t>anggota</a:t>
            </a:r>
            <a:r>
              <a:rPr lang="en-US" sz="2000" dirty="0"/>
              <a:t> </a:t>
            </a:r>
            <a:r>
              <a:rPr lang="en-US" sz="2000" dirty="0" err="1"/>
              <a:t>dan</a:t>
            </a:r>
            <a:r>
              <a:rPr lang="en-US" sz="2000" dirty="0"/>
              <a:t> </a:t>
            </a:r>
            <a:r>
              <a:rPr lang="en-US" sz="2000" dirty="0" err="1"/>
              <a:t>anak-anak</a:t>
            </a:r>
            <a:r>
              <a:rPr lang="en-US" sz="2000" dirty="0"/>
              <a:t> </a:t>
            </a:r>
            <a:r>
              <a:rPr lang="en-US" sz="2000" dirty="0" err="1"/>
              <a:t>dari</a:t>
            </a:r>
            <a:r>
              <a:rPr lang="en-US" sz="2000" dirty="0"/>
              <a:t> </a:t>
            </a:r>
            <a:r>
              <a:rPr lang="en-US" sz="2000" dirty="0" err="1"/>
              <a:t>kaum</a:t>
            </a:r>
            <a:r>
              <a:rPr lang="en-US" sz="2000" dirty="0"/>
              <a:t> </a:t>
            </a:r>
            <a:r>
              <a:rPr lang="en-US" sz="2000" dirty="0" err="1"/>
              <a:t>borjuis</a:t>
            </a:r>
            <a:r>
              <a:rPr lang="en-US" sz="2000" dirty="0"/>
              <a:t> </a:t>
            </a:r>
            <a:r>
              <a:rPr lang="en-US" sz="2000" dirty="0" err="1"/>
              <a:t>Cina</a:t>
            </a:r>
            <a:r>
              <a:rPr lang="en-US" sz="2000" dirty="0"/>
              <a:t> </a:t>
            </a:r>
            <a:r>
              <a:rPr lang="en-US" sz="2000" dirty="0" err="1"/>
              <a:t>prarevolusi</a:t>
            </a:r>
            <a:r>
              <a:rPr lang="en-US" sz="2000" dirty="0"/>
              <a:t> </a:t>
            </a:r>
            <a:r>
              <a:rPr lang="en-US" sz="2000" dirty="0" err="1"/>
              <a:t>masih</a:t>
            </a:r>
            <a:r>
              <a:rPr lang="en-US" sz="2000" dirty="0"/>
              <a:t> </a:t>
            </a:r>
            <a:r>
              <a:rPr lang="en-US" sz="2000" dirty="0" err="1"/>
              <a:t>memegang</a:t>
            </a:r>
            <a:r>
              <a:rPr lang="en-US" sz="2000" dirty="0"/>
              <a:t> </a:t>
            </a:r>
            <a:r>
              <a:rPr lang="en-US" sz="2000" dirty="0" err="1"/>
              <a:t>sejumlah</a:t>
            </a:r>
            <a:r>
              <a:rPr lang="en-US" sz="2000" dirty="0"/>
              <a:t> </a:t>
            </a:r>
            <a:r>
              <a:rPr lang="en-US" sz="2000" dirty="0" err="1"/>
              <a:t>besar</a:t>
            </a:r>
            <a:r>
              <a:rPr lang="en-US" sz="2000" dirty="0"/>
              <a:t> </a:t>
            </a:r>
            <a:r>
              <a:rPr lang="en-US" sz="2000" dirty="0" err="1"/>
              <a:t>posisi</a:t>
            </a:r>
            <a:r>
              <a:rPr lang="en-US" sz="2000" dirty="0"/>
              <a:t> </a:t>
            </a:r>
            <a:r>
              <a:rPr lang="en-US" sz="2000" dirty="0" err="1"/>
              <a:t>dalam</a:t>
            </a:r>
            <a:r>
              <a:rPr lang="en-US" sz="2000" dirty="0"/>
              <a:t> </a:t>
            </a:r>
            <a:r>
              <a:rPr lang="en-US" sz="2000" dirty="0" err="1"/>
              <a:t>industri</a:t>
            </a:r>
            <a:r>
              <a:rPr lang="en-US" sz="2000" dirty="0"/>
              <a:t>, </a:t>
            </a:r>
            <a:r>
              <a:rPr lang="en-US" sz="2000" dirty="0" err="1"/>
              <a:t>administrasi</a:t>
            </a:r>
            <a:r>
              <a:rPr lang="en-US" sz="2000" dirty="0"/>
              <a:t>, </a:t>
            </a:r>
            <a:r>
              <a:rPr lang="en-US" sz="2000" dirty="0" err="1"/>
              <a:t>dan</a:t>
            </a:r>
            <a:r>
              <a:rPr lang="en-US" sz="2000" dirty="0"/>
              <a:t> </a:t>
            </a:r>
            <a:r>
              <a:rPr lang="en-US" sz="2000" dirty="0" err="1"/>
              <a:t>pendidikan</a:t>
            </a:r>
            <a:r>
              <a:rPr lang="en-US" sz="2000" dirty="0"/>
              <a:t>, </a:t>
            </a:r>
            <a:r>
              <a:rPr lang="en-US" sz="2000" dirty="0" err="1"/>
              <a:t>meskipun</a:t>
            </a:r>
            <a:r>
              <a:rPr lang="en-US" sz="2000" dirty="0"/>
              <a:t> </a:t>
            </a:r>
            <a:r>
              <a:rPr lang="en-US" sz="2000" dirty="0" err="1"/>
              <a:t>ada</a:t>
            </a:r>
            <a:r>
              <a:rPr lang="en-US" sz="2000" dirty="0"/>
              <a:t> </a:t>
            </a:r>
            <a:r>
              <a:rPr lang="en-US" sz="2000" dirty="0" err="1"/>
              <a:t>serangan-serangan</a:t>
            </a:r>
            <a:r>
              <a:rPr lang="en-US" sz="2000" dirty="0"/>
              <a:t> </a:t>
            </a:r>
            <a:r>
              <a:rPr lang="en-US" sz="2000" dirty="0" err="1"/>
              <a:t>terhadap</a:t>
            </a:r>
            <a:r>
              <a:rPr lang="en-US" sz="2000" dirty="0"/>
              <a:t> </a:t>
            </a:r>
            <a:r>
              <a:rPr lang="en-US" sz="2000" dirty="0" err="1"/>
              <a:t>hak-hak</a:t>
            </a:r>
            <a:r>
              <a:rPr lang="en-US" sz="2000" dirty="0"/>
              <a:t> </a:t>
            </a:r>
            <a:r>
              <a:rPr lang="en-US" sz="2000" dirty="0" err="1"/>
              <a:t>istimewa</a:t>
            </a:r>
            <a:r>
              <a:rPr lang="en-US" sz="2000" dirty="0"/>
              <a:t> </a:t>
            </a:r>
            <a:r>
              <a:rPr lang="en-US" sz="2000" dirty="0" err="1"/>
              <a:t>mereka</a:t>
            </a:r>
            <a:r>
              <a:rPr lang="en-US" sz="2000" dirty="0"/>
              <a:t> </a:t>
            </a:r>
            <a:r>
              <a:rPr lang="en-US" sz="2000" dirty="0" err="1"/>
              <a:t>dari</a:t>
            </a:r>
            <a:r>
              <a:rPr lang="en-US" sz="2000" dirty="0"/>
              <a:t> </a:t>
            </a:r>
            <a:r>
              <a:rPr lang="en-US" sz="2000" dirty="0" err="1"/>
              <a:t>tahun</a:t>
            </a:r>
            <a:r>
              <a:rPr lang="en-US" sz="2000" dirty="0"/>
              <a:t> 1966 </a:t>
            </a:r>
            <a:r>
              <a:rPr lang="en-US" sz="2000" dirty="0" err="1"/>
              <a:t>sampai</a:t>
            </a:r>
            <a:r>
              <a:rPr lang="en-US" sz="2000" dirty="0"/>
              <a:t> 1976 </a:t>
            </a:r>
            <a:r>
              <a:rPr lang="en-US" sz="2000" b="1" dirty="0"/>
              <a:t>(</a:t>
            </a:r>
            <a:r>
              <a:rPr lang="en-US" sz="2000" b="1" dirty="0" err="1"/>
              <a:t>Deleyne</a:t>
            </a:r>
            <a:r>
              <a:rPr lang="en-US" sz="2000" b="1" dirty="0"/>
              <a:t> 1971; Lyons 1987)</a:t>
            </a:r>
            <a:r>
              <a:rPr lang="en-US" sz="2000" dirty="0"/>
              <a:t>.</a:t>
            </a:r>
            <a:endParaRPr lang="en-US" sz="2000" dirty="0" smtClean="0"/>
          </a:p>
        </p:txBody>
      </p:sp>
    </p:spTree>
    <p:extLst>
      <p:ext uri="{BB962C8B-B14F-4D97-AF65-F5344CB8AC3E}">
        <p14:creationId xmlns:p14="http://schemas.microsoft.com/office/powerpoint/2010/main" val="2750535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764537"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2" name="Rectangle 1"/>
          <p:cNvSpPr/>
          <p:nvPr/>
        </p:nvSpPr>
        <p:spPr>
          <a:xfrm>
            <a:off x="572599" y="370393"/>
            <a:ext cx="4074017" cy="584775"/>
          </a:xfrm>
          <a:prstGeom prst="rect">
            <a:avLst/>
          </a:prstGeom>
        </p:spPr>
        <p:txBody>
          <a:bodyPr wrap="square">
            <a:spAutoFit/>
          </a:bodyPr>
          <a:lstStyle/>
          <a:p>
            <a:r>
              <a:rPr lang="en-US" sz="3200" b="1" dirty="0" smtClean="0">
                <a:latin typeface="Times New Roman" panose="02020603050405020304" pitchFamily="18" charset="0"/>
                <a:cs typeface="Times New Roman" panose="02020603050405020304" pitchFamily="18" charset="0"/>
              </a:rPr>
              <a:t>Prolog</a:t>
            </a:r>
            <a:endParaRPr lang="id-ID"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804417" y="2109387"/>
            <a:ext cx="10477475" cy="2677656"/>
          </a:xfrm>
          <a:prstGeom prst="rect">
            <a:avLst/>
          </a:prstGeom>
        </p:spPr>
        <p:txBody>
          <a:bodyPr wrap="square">
            <a:spAutoFit/>
          </a:bodyPr>
          <a:lstStyle/>
          <a:p>
            <a:pPr algn="just"/>
            <a:r>
              <a:rPr lang="en-US" sz="2400" dirty="0" err="1"/>
              <a:t>D</a:t>
            </a:r>
            <a:r>
              <a:rPr lang="en-US" sz="2400" dirty="0" err="1" smtClean="0"/>
              <a:t>engan</a:t>
            </a:r>
            <a:r>
              <a:rPr lang="en-US" sz="2400" dirty="0" smtClean="0"/>
              <a:t> </a:t>
            </a:r>
            <a:r>
              <a:rPr lang="en-US" sz="2400" dirty="0" err="1"/>
              <a:t>mimpi</a:t>
            </a:r>
            <a:r>
              <a:rPr lang="en-US" sz="2400" dirty="0"/>
              <a:t> </a:t>
            </a:r>
            <a:r>
              <a:rPr lang="en-US" sz="2400" dirty="0" err="1"/>
              <a:t>dan</a:t>
            </a:r>
            <a:r>
              <a:rPr lang="en-US" sz="2400" dirty="0"/>
              <a:t> </a:t>
            </a:r>
            <a:r>
              <a:rPr lang="en-US" sz="2400" dirty="0" err="1"/>
              <a:t>kemauan</a:t>
            </a:r>
            <a:r>
              <a:rPr lang="en-US" sz="2400" dirty="0"/>
              <a:t> </a:t>
            </a:r>
            <a:r>
              <a:rPr lang="en-US" sz="2400" dirty="0" err="1"/>
              <a:t>untuk</a:t>
            </a:r>
            <a:r>
              <a:rPr lang="en-US" sz="2400" dirty="0"/>
              <a:t> </a:t>
            </a:r>
            <a:r>
              <a:rPr lang="en-US" sz="2400" dirty="0" err="1"/>
              <a:t>mendirikan</a:t>
            </a:r>
            <a:r>
              <a:rPr lang="en-US" sz="2400" dirty="0"/>
              <a:t> </a:t>
            </a:r>
            <a:r>
              <a:rPr lang="en-US" sz="2400" dirty="0" err="1"/>
              <a:t>kerajaan</a:t>
            </a:r>
            <a:r>
              <a:rPr lang="en-US" sz="2400" dirty="0"/>
              <a:t> </a:t>
            </a:r>
            <a:r>
              <a:rPr lang="en-US" sz="2400" dirty="0" err="1"/>
              <a:t>pribadi</a:t>
            </a:r>
            <a:r>
              <a:rPr lang="en-US" sz="2400" dirty="0"/>
              <a:t>, </a:t>
            </a:r>
            <a:r>
              <a:rPr lang="en-US" sz="2400" dirty="0" err="1"/>
              <a:t>adalah</a:t>
            </a:r>
            <a:r>
              <a:rPr lang="en-US" sz="2400" dirty="0"/>
              <a:t> </a:t>
            </a:r>
            <a:r>
              <a:rPr lang="en-US" sz="2400" dirty="0" err="1"/>
              <a:t>sosok</a:t>
            </a:r>
            <a:r>
              <a:rPr lang="en-US" sz="2400" dirty="0"/>
              <a:t> </a:t>
            </a:r>
            <a:r>
              <a:rPr lang="en-US" sz="2400" dirty="0" err="1"/>
              <a:t>heroik</a:t>
            </a:r>
            <a:r>
              <a:rPr lang="en-US" sz="2400" dirty="0"/>
              <a:t> </a:t>
            </a:r>
            <a:r>
              <a:rPr lang="en-US" sz="2400" dirty="0" err="1"/>
              <a:t>dalam</a:t>
            </a:r>
            <a:r>
              <a:rPr lang="en-US" sz="2400" dirty="0"/>
              <a:t> </a:t>
            </a:r>
            <a:r>
              <a:rPr lang="en-US" sz="2400" dirty="0" err="1"/>
              <a:t>pembangunan</a:t>
            </a:r>
            <a:r>
              <a:rPr lang="en-US" sz="2400" dirty="0"/>
              <a:t> </a:t>
            </a:r>
            <a:r>
              <a:rPr lang="en-US" sz="2400" dirty="0" err="1"/>
              <a:t>ekonomi</a:t>
            </a:r>
            <a:r>
              <a:rPr lang="en-US" sz="2400" dirty="0" smtClean="0"/>
              <a:t>. </a:t>
            </a:r>
            <a:r>
              <a:rPr lang="en-US" sz="2400" b="1" dirty="0" smtClean="0"/>
              <a:t>(Joseph </a:t>
            </a:r>
            <a:r>
              <a:rPr lang="en-US" sz="2400" b="1" dirty="0"/>
              <a:t>A. Schumpeter </a:t>
            </a:r>
            <a:r>
              <a:rPr lang="en-US" sz="2400" b="1" dirty="0" smtClean="0"/>
              <a:t>1961:3)</a:t>
            </a:r>
          </a:p>
          <a:p>
            <a:pPr algn="just"/>
            <a:endParaRPr lang="en-US" sz="2400" b="1" dirty="0">
              <a:cs typeface="Arial" panose="020B0604020202020204" pitchFamily="34" charset="0"/>
            </a:endParaRPr>
          </a:p>
          <a:p>
            <a:pPr algn="just"/>
            <a:r>
              <a:rPr lang="en-US" sz="2400" b="1" dirty="0"/>
              <a:t>William </a:t>
            </a:r>
            <a:r>
              <a:rPr lang="en-US" sz="2400" b="1" dirty="0" err="1"/>
              <a:t>Baumol</a:t>
            </a:r>
            <a:r>
              <a:rPr lang="en-US" sz="2400" b="1" dirty="0"/>
              <a:t> (1968) </a:t>
            </a:r>
            <a:r>
              <a:rPr lang="en-US" sz="2400" dirty="0"/>
              <a:t>“</a:t>
            </a:r>
            <a:r>
              <a:rPr lang="en-US" sz="2400" i="1" dirty="0"/>
              <a:t>Entrepreneurship in Economic Theory</a:t>
            </a:r>
            <a:r>
              <a:rPr lang="en-US" sz="2400" dirty="0"/>
              <a:t>“ – </a:t>
            </a:r>
            <a:r>
              <a:rPr lang="en-US" sz="2400" dirty="0" smtClean="0"/>
              <a:t>AER </a:t>
            </a:r>
            <a:r>
              <a:rPr lang="en-US" sz="2400" dirty="0" err="1" smtClean="0"/>
              <a:t>Wiraswasta</a:t>
            </a:r>
            <a:r>
              <a:rPr lang="en-US" sz="2400" dirty="0" smtClean="0"/>
              <a:t> </a:t>
            </a:r>
            <a:r>
              <a:rPr lang="en-US" sz="2400" dirty="0" err="1"/>
              <a:t>tidak</a:t>
            </a:r>
            <a:r>
              <a:rPr lang="en-US" sz="2400" dirty="0"/>
              <a:t> </a:t>
            </a:r>
            <a:r>
              <a:rPr lang="en-US" sz="2400" dirty="0" err="1"/>
              <a:t>diperlukan</a:t>
            </a:r>
            <a:r>
              <a:rPr lang="en-US" sz="2400" dirty="0"/>
              <a:t> </a:t>
            </a:r>
            <a:r>
              <a:rPr lang="en-US" sz="2400" dirty="0" err="1"/>
              <a:t>dalam</a:t>
            </a:r>
            <a:r>
              <a:rPr lang="en-US" sz="2400" dirty="0"/>
              <a:t> model </a:t>
            </a:r>
            <a:r>
              <a:rPr lang="en-US" sz="2400" dirty="0" err="1"/>
              <a:t>perusahaan</a:t>
            </a:r>
            <a:r>
              <a:rPr lang="en-US" sz="2400" dirty="0"/>
              <a:t> </a:t>
            </a:r>
            <a:r>
              <a:rPr lang="en-US" sz="2400" dirty="0" err="1"/>
              <a:t>neoklasik</a:t>
            </a:r>
            <a:r>
              <a:rPr lang="en-US" sz="2400" dirty="0"/>
              <a:t>. </a:t>
            </a:r>
            <a:r>
              <a:rPr lang="en-US" sz="2400" dirty="0" err="1" smtClean="0"/>
              <a:t>Menganalisis</a:t>
            </a:r>
            <a:r>
              <a:rPr lang="en-US" sz="2400" dirty="0" smtClean="0"/>
              <a:t> </a:t>
            </a:r>
            <a:r>
              <a:rPr lang="en-US" sz="2400" dirty="0"/>
              <a:t>optimal </a:t>
            </a:r>
            <a:r>
              <a:rPr lang="en-US" sz="2400" dirty="0" err="1"/>
              <a:t>dalam</a:t>
            </a:r>
            <a:r>
              <a:rPr lang="en-US" sz="2400" dirty="0"/>
              <a:t> </a:t>
            </a:r>
            <a:r>
              <a:rPr lang="en-US" sz="2400" dirty="0" err="1"/>
              <a:t>masalah</a:t>
            </a:r>
            <a:r>
              <a:rPr lang="en-US" sz="2400" dirty="0"/>
              <a:t> yang </a:t>
            </a:r>
            <a:r>
              <a:rPr lang="en-US" sz="2400" dirty="0" err="1"/>
              <a:t>terdefinisi</a:t>
            </a:r>
            <a:r>
              <a:rPr lang="en-US" sz="2400" dirty="0"/>
              <a:t> </a:t>
            </a:r>
            <a:r>
              <a:rPr lang="en-US" sz="2400" dirty="0" err="1"/>
              <a:t>dengan</a:t>
            </a:r>
            <a:r>
              <a:rPr lang="en-US" sz="2400" dirty="0"/>
              <a:t> </a:t>
            </a:r>
            <a:r>
              <a:rPr lang="en-US" sz="2400" dirty="0" err="1"/>
              <a:t>baik</a:t>
            </a:r>
            <a:r>
              <a:rPr lang="en-US" sz="2400" dirty="0"/>
              <a:t> </a:t>
            </a:r>
            <a:r>
              <a:rPr lang="en-US" sz="2400" dirty="0" err="1"/>
              <a:t>dengan</a:t>
            </a:r>
            <a:r>
              <a:rPr lang="en-US" sz="2400" dirty="0"/>
              <a:t> </a:t>
            </a:r>
            <a:r>
              <a:rPr lang="en-US" sz="2400" dirty="0" err="1"/>
              <a:t>variabel</a:t>
            </a:r>
            <a:r>
              <a:rPr lang="en-US" sz="2400" dirty="0"/>
              <a:t> yang </a:t>
            </a:r>
            <a:r>
              <a:rPr lang="en-US" sz="2400" dirty="0" err="1"/>
              <a:t>ditentukan</a:t>
            </a:r>
            <a:r>
              <a:rPr lang="en-US" sz="2400" dirty="0"/>
              <a:t> </a:t>
            </a:r>
            <a:r>
              <a:rPr lang="en-US" sz="2400" dirty="0" err="1"/>
              <a:t>dengan</a:t>
            </a:r>
            <a:r>
              <a:rPr lang="en-US" sz="2400" dirty="0"/>
              <a:t> </a:t>
            </a:r>
            <a:r>
              <a:rPr lang="en-US" sz="2400" dirty="0" err="1"/>
              <a:t>jelas</a:t>
            </a:r>
            <a:r>
              <a:rPr lang="en-US" sz="2400" dirty="0" smtClean="0"/>
              <a:t>.</a:t>
            </a:r>
          </a:p>
        </p:txBody>
      </p:sp>
    </p:spTree>
    <p:extLst>
      <p:ext uri="{BB962C8B-B14F-4D97-AF65-F5344CB8AC3E}">
        <p14:creationId xmlns:p14="http://schemas.microsoft.com/office/powerpoint/2010/main" val="5421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738779"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572599" y="332525"/>
            <a:ext cx="5351683" cy="584775"/>
          </a:xfrm>
          <a:prstGeom prst="rect">
            <a:avLst/>
          </a:prstGeom>
        </p:spPr>
        <p:txBody>
          <a:bodyPr wrap="square">
            <a:spAutoFit/>
          </a:bodyPr>
          <a:lstStyle/>
          <a:p>
            <a:pPr algn="ctr"/>
            <a:r>
              <a:rPr lang="en-US" sz="3200" b="1" dirty="0"/>
              <a:t>Entrepreneur as </a:t>
            </a:r>
            <a:r>
              <a:rPr lang="en-US" sz="3200" b="1" dirty="0" smtClean="0"/>
              <a:t>Innovator</a:t>
            </a:r>
            <a:endParaRPr lang="en-US" sz="3200" b="1" dirty="0"/>
          </a:p>
        </p:txBody>
      </p:sp>
      <p:sp>
        <p:nvSpPr>
          <p:cNvPr id="8" name="Rectangle 7"/>
          <p:cNvSpPr/>
          <p:nvPr/>
        </p:nvSpPr>
        <p:spPr>
          <a:xfrm>
            <a:off x="572599" y="1448408"/>
            <a:ext cx="10636991" cy="3785652"/>
          </a:xfrm>
          <a:prstGeom prst="rect">
            <a:avLst/>
          </a:prstGeom>
        </p:spPr>
        <p:txBody>
          <a:bodyPr wrap="square">
            <a:spAutoFit/>
          </a:bodyPr>
          <a:lstStyle/>
          <a:p>
            <a:pPr algn="just"/>
            <a:r>
              <a:rPr lang="en-US" sz="2000" dirty="0" err="1" smtClean="0"/>
              <a:t>Pertumbuhan</a:t>
            </a:r>
            <a:r>
              <a:rPr lang="en-US" sz="2000" dirty="0" smtClean="0"/>
              <a:t> </a:t>
            </a:r>
            <a:r>
              <a:rPr lang="en-US" sz="2000" dirty="0" err="1"/>
              <a:t>ekonomi</a:t>
            </a:r>
            <a:r>
              <a:rPr lang="en-US" sz="2000" dirty="0"/>
              <a:t> yang </a:t>
            </a:r>
            <a:r>
              <a:rPr lang="en-US" sz="2000" dirty="0" err="1"/>
              <a:t>cepat</a:t>
            </a:r>
            <a:r>
              <a:rPr lang="en-US" sz="2000" dirty="0"/>
              <a:t> di </a:t>
            </a:r>
            <a:r>
              <a:rPr lang="en-US" sz="2000" dirty="0" err="1"/>
              <a:t>dunia</a:t>
            </a:r>
            <a:r>
              <a:rPr lang="en-US" sz="2000" dirty="0"/>
              <a:t> Barat </a:t>
            </a:r>
            <a:r>
              <a:rPr lang="en-US" sz="2000" dirty="0" err="1"/>
              <a:t>selama</a:t>
            </a:r>
            <a:r>
              <a:rPr lang="en-US" sz="2000" dirty="0"/>
              <a:t> </a:t>
            </a:r>
            <a:r>
              <a:rPr lang="en-US" sz="2000" dirty="0" err="1"/>
              <a:t>abad</a:t>
            </a:r>
            <a:r>
              <a:rPr lang="en-US" sz="2000" dirty="0"/>
              <a:t> yang </a:t>
            </a:r>
            <a:r>
              <a:rPr lang="en-US" sz="2000" dirty="0" err="1"/>
              <a:t>lalu</a:t>
            </a:r>
            <a:r>
              <a:rPr lang="en-US" sz="2000" dirty="0"/>
              <a:t> </a:t>
            </a:r>
            <a:r>
              <a:rPr lang="en-US" sz="2000" dirty="0" err="1"/>
              <a:t>sebagian</a:t>
            </a:r>
            <a:r>
              <a:rPr lang="en-US" sz="2000" dirty="0"/>
              <a:t> </a:t>
            </a:r>
            <a:r>
              <a:rPr lang="en-US" sz="2000" dirty="0" err="1"/>
              <a:t>besar</a:t>
            </a:r>
            <a:r>
              <a:rPr lang="en-US" sz="2000" dirty="0"/>
              <a:t> </a:t>
            </a:r>
            <a:r>
              <a:rPr lang="en-US" sz="2000" dirty="0" err="1"/>
              <a:t>merupakan</a:t>
            </a:r>
            <a:r>
              <a:rPr lang="en-US" sz="2000" dirty="0"/>
              <a:t> </a:t>
            </a:r>
            <a:r>
              <a:rPr lang="en-US" sz="2000" dirty="0" err="1"/>
              <a:t>kisah</a:t>
            </a:r>
            <a:r>
              <a:rPr lang="en-US" sz="2000" dirty="0"/>
              <a:t> </a:t>
            </a:r>
            <a:r>
              <a:rPr lang="en-US" sz="2000" dirty="0" err="1"/>
              <a:t>tentang</a:t>
            </a:r>
            <a:r>
              <a:rPr lang="en-US" sz="2000" dirty="0"/>
              <a:t> </a:t>
            </a:r>
            <a:r>
              <a:rPr lang="en-US" sz="2000" dirty="0" err="1"/>
              <a:t>bagaimana</a:t>
            </a:r>
            <a:r>
              <a:rPr lang="en-US" sz="2000" dirty="0"/>
              <a:t> </a:t>
            </a:r>
            <a:r>
              <a:rPr lang="en-US" sz="2000" dirty="0" err="1"/>
              <a:t>cara-cara</a:t>
            </a:r>
            <a:r>
              <a:rPr lang="en-US" sz="2000" dirty="0"/>
              <a:t> </a:t>
            </a:r>
            <a:r>
              <a:rPr lang="en-US" sz="2000" dirty="0" err="1"/>
              <a:t>baru</a:t>
            </a:r>
            <a:r>
              <a:rPr lang="en-US" sz="2000" dirty="0"/>
              <a:t> </a:t>
            </a:r>
            <a:r>
              <a:rPr lang="en-US" sz="2000" dirty="0" err="1"/>
              <a:t>dan</a:t>
            </a:r>
            <a:r>
              <a:rPr lang="en-US" sz="2000" dirty="0"/>
              <a:t> </a:t>
            </a:r>
            <a:r>
              <a:rPr lang="en-US" sz="2000" dirty="0" err="1"/>
              <a:t>lebih</a:t>
            </a:r>
            <a:r>
              <a:rPr lang="en-US" sz="2000" dirty="0"/>
              <a:t> </a:t>
            </a:r>
            <a:r>
              <a:rPr lang="en-US" sz="2000" dirty="0" err="1"/>
              <a:t>baik</a:t>
            </a:r>
            <a:r>
              <a:rPr lang="en-US" sz="2000" dirty="0"/>
              <a:t> </a:t>
            </a:r>
            <a:r>
              <a:rPr lang="en-US" sz="2000" dirty="0" err="1"/>
              <a:t>untuk</a:t>
            </a:r>
            <a:r>
              <a:rPr lang="en-US" sz="2000" dirty="0"/>
              <a:t> </a:t>
            </a:r>
            <a:r>
              <a:rPr lang="en-US" sz="2000" dirty="0" err="1"/>
              <a:t>memuaskan</a:t>
            </a:r>
            <a:r>
              <a:rPr lang="en-US" sz="2000" dirty="0"/>
              <a:t> </a:t>
            </a:r>
            <a:r>
              <a:rPr lang="en-US" sz="2000" dirty="0" err="1"/>
              <a:t>keinginan</a:t>
            </a:r>
            <a:r>
              <a:rPr lang="en-US" sz="2000" dirty="0"/>
              <a:t> </a:t>
            </a:r>
            <a:r>
              <a:rPr lang="en-US" sz="2000" dirty="0" err="1"/>
              <a:t>ditemukan</a:t>
            </a:r>
            <a:r>
              <a:rPr lang="en-US" sz="2000" dirty="0"/>
              <a:t> </a:t>
            </a:r>
            <a:r>
              <a:rPr lang="en-US" sz="2000" dirty="0" err="1"/>
              <a:t>dan</a:t>
            </a:r>
            <a:r>
              <a:rPr lang="en-US" sz="2000" dirty="0"/>
              <a:t> </a:t>
            </a:r>
            <a:r>
              <a:rPr lang="en-US" sz="2000" dirty="0" err="1"/>
              <a:t>diadopsi</a:t>
            </a:r>
            <a:r>
              <a:rPr lang="en-US" sz="2000" dirty="0"/>
              <a:t>. </a:t>
            </a:r>
            <a:r>
              <a:rPr lang="en-US" sz="2000" dirty="0" err="1"/>
              <a:t>Tetapi</a:t>
            </a:r>
            <a:r>
              <a:rPr lang="en-US" sz="2000" dirty="0"/>
              <a:t> </a:t>
            </a:r>
            <a:r>
              <a:rPr lang="en-US" sz="2000" dirty="0" err="1"/>
              <a:t>kisah</a:t>
            </a:r>
            <a:r>
              <a:rPr lang="en-US" sz="2000" dirty="0"/>
              <a:t> </a:t>
            </a:r>
            <a:r>
              <a:rPr lang="en-US" sz="2000" dirty="0" err="1"/>
              <a:t>ini</a:t>
            </a:r>
            <a:r>
              <a:rPr lang="en-US" sz="2000" dirty="0"/>
              <a:t> </a:t>
            </a:r>
            <a:r>
              <a:rPr lang="en-US" sz="2000" dirty="0" err="1"/>
              <a:t>bukan</a:t>
            </a:r>
            <a:r>
              <a:rPr lang="en-US" sz="2000" dirty="0"/>
              <a:t> </a:t>
            </a:r>
            <a:r>
              <a:rPr lang="en-US" sz="2000" dirty="0" err="1"/>
              <a:t>hanya</a:t>
            </a:r>
            <a:r>
              <a:rPr lang="en-US" sz="2000" dirty="0"/>
              <a:t> </a:t>
            </a:r>
            <a:r>
              <a:rPr lang="en-US" sz="2000" dirty="0" err="1"/>
              <a:t>salah</a:t>
            </a:r>
            <a:r>
              <a:rPr lang="en-US" sz="2000" dirty="0"/>
              <a:t> </a:t>
            </a:r>
            <a:r>
              <a:rPr lang="en-US" sz="2000" dirty="0" err="1"/>
              <a:t>satu</a:t>
            </a:r>
            <a:r>
              <a:rPr lang="en-US" sz="2000" dirty="0"/>
              <a:t> </a:t>
            </a:r>
            <a:r>
              <a:rPr lang="en-US" sz="2000" dirty="0" err="1"/>
              <a:t>dari</a:t>
            </a:r>
            <a:r>
              <a:rPr lang="en-US" sz="2000" dirty="0"/>
              <a:t> </a:t>
            </a:r>
            <a:r>
              <a:rPr lang="en-US" sz="2000" dirty="0" err="1"/>
              <a:t>penemuan</a:t>
            </a:r>
            <a:r>
              <a:rPr lang="en-US" sz="2000" dirty="0"/>
              <a:t> </a:t>
            </a:r>
            <a:r>
              <a:rPr lang="en-US" sz="2000" dirty="0" err="1"/>
              <a:t>atau</a:t>
            </a:r>
            <a:r>
              <a:rPr lang="en-US" sz="2000" dirty="0"/>
              <a:t> </a:t>
            </a:r>
            <a:r>
              <a:rPr lang="en-US" sz="2000" dirty="0" err="1"/>
              <a:t>merancang</a:t>
            </a:r>
            <a:r>
              <a:rPr lang="en-US" sz="2000" dirty="0"/>
              <a:t> </a:t>
            </a:r>
            <a:r>
              <a:rPr lang="en-US" sz="2000" dirty="0" err="1"/>
              <a:t>metode</a:t>
            </a:r>
            <a:r>
              <a:rPr lang="en-US" sz="2000" dirty="0"/>
              <a:t> </a:t>
            </a:r>
            <a:r>
              <a:rPr lang="en-US" sz="2000" dirty="0" err="1"/>
              <a:t>atau</a:t>
            </a:r>
            <a:r>
              <a:rPr lang="en-US" sz="2000" dirty="0"/>
              <a:t> </a:t>
            </a:r>
            <a:r>
              <a:rPr lang="en-US" sz="2000" dirty="0" err="1"/>
              <a:t>produk</a:t>
            </a:r>
            <a:r>
              <a:rPr lang="en-US" sz="2000" dirty="0"/>
              <a:t> </a:t>
            </a:r>
            <a:r>
              <a:rPr lang="en-US" sz="2000" dirty="0" err="1"/>
              <a:t>baru</a:t>
            </a:r>
            <a:r>
              <a:rPr lang="en-US" sz="2000" dirty="0"/>
              <a:t>. </a:t>
            </a:r>
            <a:endParaRPr lang="en-US" sz="2000" dirty="0" smtClean="0"/>
          </a:p>
          <a:p>
            <a:pPr algn="just"/>
            <a:endParaRPr lang="en-US" sz="2000" dirty="0" smtClean="0"/>
          </a:p>
          <a:p>
            <a:pPr algn="just"/>
            <a:r>
              <a:rPr lang="en-US" sz="2000" dirty="0" err="1" smtClean="0"/>
              <a:t>Sejarah</a:t>
            </a:r>
            <a:r>
              <a:rPr lang="en-US" sz="2000" dirty="0" smtClean="0"/>
              <a:t> </a:t>
            </a:r>
            <a:r>
              <a:rPr lang="en-US" sz="2000" dirty="0" err="1"/>
              <a:t>penuh</a:t>
            </a:r>
            <a:r>
              <a:rPr lang="en-US" sz="2000" dirty="0"/>
              <a:t> </a:t>
            </a:r>
            <a:r>
              <a:rPr lang="en-US" sz="2000" dirty="0" err="1"/>
              <a:t>dengan</a:t>
            </a:r>
            <a:r>
              <a:rPr lang="en-US" sz="2000" dirty="0"/>
              <a:t> </a:t>
            </a:r>
            <a:r>
              <a:rPr lang="en-US" sz="2000" dirty="0" err="1"/>
              <a:t>penemuan-penemuan</a:t>
            </a:r>
            <a:r>
              <a:rPr lang="en-US" sz="2000" dirty="0"/>
              <a:t> yang </a:t>
            </a:r>
            <a:r>
              <a:rPr lang="en-US" sz="2000" dirty="0" err="1"/>
              <a:t>tidak</a:t>
            </a:r>
            <a:r>
              <a:rPr lang="en-US" sz="2000" dirty="0"/>
              <a:t> </a:t>
            </a:r>
            <a:r>
              <a:rPr lang="en-US" sz="2000" dirty="0" err="1"/>
              <a:t>diperlukan</a:t>
            </a:r>
            <a:r>
              <a:rPr lang="en-US" sz="2000" dirty="0"/>
              <a:t> </a:t>
            </a:r>
            <a:r>
              <a:rPr lang="en-US" sz="2000" dirty="0" err="1"/>
              <a:t>atau</a:t>
            </a:r>
            <a:r>
              <a:rPr lang="en-US" sz="2000" dirty="0"/>
              <a:t>, </a:t>
            </a:r>
            <a:r>
              <a:rPr lang="en-US" sz="2000" dirty="0" err="1"/>
              <a:t>lebih</a:t>
            </a:r>
            <a:r>
              <a:rPr lang="en-US" sz="2000" dirty="0"/>
              <a:t> </a:t>
            </a:r>
            <a:r>
              <a:rPr lang="en-US" sz="2000" dirty="0" err="1"/>
              <a:t>sering</a:t>
            </a:r>
            <a:r>
              <a:rPr lang="en-US" sz="2000" dirty="0"/>
              <a:t>, </a:t>
            </a:r>
            <a:r>
              <a:rPr lang="en-US" sz="2000" dirty="0" err="1"/>
              <a:t>gagal</a:t>
            </a:r>
            <a:r>
              <a:rPr lang="en-US" sz="2000" dirty="0"/>
              <a:t> </a:t>
            </a:r>
            <a:r>
              <a:rPr lang="en-US" sz="2000" dirty="0" err="1"/>
              <a:t>mendapatkan</a:t>
            </a:r>
            <a:r>
              <a:rPr lang="en-US" sz="2000" dirty="0"/>
              <a:t> sponsor </a:t>
            </a:r>
            <a:r>
              <a:rPr lang="en-US" sz="2000" dirty="0" err="1"/>
              <a:t>atau</a:t>
            </a:r>
            <a:r>
              <a:rPr lang="en-US" sz="2000" dirty="0"/>
              <a:t> </a:t>
            </a:r>
            <a:r>
              <a:rPr lang="en-US" sz="2000" dirty="0" err="1"/>
              <a:t>pasar</a:t>
            </a:r>
            <a:r>
              <a:rPr lang="en-US" sz="2000" dirty="0"/>
              <a:t>. </a:t>
            </a:r>
            <a:r>
              <a:rPr lang="en-US" sz="2000" dirty="0" err="1"/>
              <a:t>Misalnya</a:t>
            </a:r>
            <a:r>
              <a:rPr lang="en-US" sz="2000" dirty="0"/>
              <a:t>, Stanley Steamer, yang </a:t>
            </a:r>
            <a:r>
              <a:rPr lang="en-US" sz="2000" dirty="0" err="1"/>
              <a:t>ditemukan</a:t>
            </a:r>
            <a:r>
              <a:rPr lang="en-US" sz="2000" dirty="0"/>
              <a:t> </a:t>
            </a:r>
            <a:r>
              <a:rPr lang="en-US" sz="2000" dirty="0" err="1"/>
              <a:t>pada</a:t>
            </a:r>
            <a:r>
              <a:rPr lang="en-US" sz="2000" dirty="0"/>
              <a:t> </a:t>
            </a:r>
            <a:r>
              <a:rPr lang="en-US" sz="2000" dirty="0" err="1"/>
              <a:t>awal</a:t>
            </a:r>
            <a:r>
              <a:rPr lang="en-US" sz="2000" dirty="0"/>
              <a:t> </a:t>
            </a:r>
            <a:r>
              <a:rPr lang="en-US" sz="2000" dirty="0" err="1"/>
              <a:t>abad</a:t>
            </a:r>
            <a:r>
              <a:rPr lang="en-US" sz="2000" dirty="0"/>
              <a:t> ke-20, </a:t>
            </a:r>
            <a:r>
              <a:rPr lang="en-US" sz="2000" dirty="0" err="1"/>
              <a:t>mungkin</a:t>
            </a:r>
            <a:r>
              <a:rPr lang="en-US" sz="2000" dirty="0"/>
              <a:t> </a:t>
            </a:r>
            <a:r>
              <a:rPr lang="en-US" sz="2000" dirty="0" err="1"/>
              <a:t>gagal</a:t>
            </a:r>
            <a:r>
              <a:rPr lang="en-US" sz="2000" dirty="0"/>
              <a:t> </a:t>
            </a:r>
            <a:r>
              <a:rPr lang="en-US" sz="2000" dirty="0" err="1"/>
              <a:t>bukan</a:t>
            </a:r>
            <a:r>
              <a:rPr lang="en-US" sz="2000" dirty="0"/>
              <a:t> </a:t>
            </a:r>
            <a:r>
              <a:rPr lang="en-US" sz="2000" dirty="0" err="1"/>
              <a:t>karena</a:t>
            </a:r>
            <a:r>
              <a:rPr lang="en-US" sz="2000" dirty="0"/>
              <a:t> </a:t>
            </a:r>
            <a:r>
              <a:rPr lang="en-US" sz="2000" dirty="0" err="1"/>
              <a:t>lebih</a:t>
            </a:r>
            <a:r>
              <a:rPr lang="en-US" sz="2000" dirty="0"/>
              <a:t> </a:t>
            </a:r>
            <a:r>
              <a:rPr lang="en-US" sz="2000" dirty="0" err="1"/>
              <a:t>rendah</a:t>
            </a:r>
            <a:r>
              <a:rPr lang="en-US" sz="2000" dirty="0"/>
              <a:t> </a:t>
            </a:r>
            <a:r>
              <a:rPr lang="en-US" sz="2000" dirty="0" err="1"/>
              <a:t>dari</a:t>
            </a:r>
            <a:r>
              <a:rPr lang="en-US" sz="2000" dirty="0"/>
              <a:t> </a:t>
            </a:r>
            <a:r>
              <a:rPr lang="en-US" sz="2000" dirty="0" err="1"/>
              <a:t>mobil</a:t>
            </a:r>
            <a:r>
              <a:rPr lang="en-US" sz="2000" dirty="0"/>
              <a:t> </a:t>
            </a:r>
            <a:r>
              <a:rPr lang="en-US" sz="2000" dirty="0" err="1"/>
              <a:t>dengan</a:t>
            </a:r>
            <a:r>
              <a:rPr lang="en-US" sz="2000" dirty="0"/>
              <a:t> </a:t>
            </a:r>
            <a:r>
              <a:rPr lang="en-US" sz="2000" dirty="0" err="1"/>
              <a:t>mesin</a:t>
            </a:r>
            <a:r>
              <a:rPr lang="en-US" sz="2000" dirty="0"/>
              <a:t> </a:t>
            </a:r>
            <a:r>
              <a:rPr lang="en-US" sz="2000" dirty="0" err="1"/>
              <a:t>pembakaran</a:t>
            </a:r>
            <a:r>
              <a:rPr lang="en-US" sz="2000" dirty="0"/>
              <a:t> internal, </a:t>
            </a:r>
            <a:r>
              <a:rPr lang="en-US" sz="2000" dirty="0" err="1"/>
              <a:t>tetapi</a:t>
            </a:r>
            <a:r>
              <a:rPr lang="en-US" sz="2000" dirty="0"/>
              <a:t> </a:t>
            </a:r>
            <a:r>
              <a:rPr lang="en-US" sz="2000" dirty="0" err="1"/>
              <a:t>karena</a:t>
            </a:r>
            <a:r>
              <a:rPr lang="en-US" sz="2000" dirty="0"/>
              <a:t> </a:t>
            </a:r>
            <a:r>
              <a:rPr lang="en-US" sz="2000" dirty="0" err="1"/>
              <a:t>penemunya</a:t>
            </a:r>
            <a:r>
              <a:rPr lang="en-US" sz="2000" dirty="0"/>
              <a:t>, Stanley </a:t>
            </a:r>
            <a:r>
              <a:rPr lang="en-US" sz="2000" dirty="0" err="1"/>
              <a:t>bersaudara</a:t>
            </a:r>
            <a:r>
              <a:rPr lang="en-US" sz="2000" dirty="0"/>
              <a:t>, </a:t>
            </a:r>
            <a:r>
              <a:rPr lang="en-US" sz="2000" dirty="0" err="1"/>
              <a:t>tidak</a:t>
            </a:r>
            <a:r>
              <a:rPr lang="en-US" sz="2000" dirty="0"/>
              <a:t> </a:t>
            </a:r>
            <a:r>
              <a:rPr lang="en-US" sz="2000" dirty="0" err="1"/>
              <a:t>mencoba</a:t>
            </a:r>
            <a:r>
              <a:rPr lang="en-US" sz="2000" dirty="0"/>
              <a:t> </a:t>
            </a:r>
            <a:r>
              <a:rPr lang="en-US" sz="2000" dirty="0" err="1"/>
              <a:t>untuk</a:t>
            </a:r>
            <a:r>
              <a:rPr lang="en-US" sz="2000" dirty="0"/>
              <a:t> </a:t>
            </a:r>
            <a:r>
              <a:rPr lang="en-US" sz="2000" dirty="0" err="1"/>
              <a:t>memproduksinya</a:t>
            </a:r>
            <a:r>
              <a:rPr lang="en-US" sz="2000" dirty="0"/>
              <a:t> </a:t>
            </a:r>
            <a:r>
              <a:rPr lang="en-US" sz="2000" dirty="0" err="1"/>
              <a:t>secara</a:t>
            </a:r>
            <a:r>
              <a:rPr lang="en-US" sz="2000" dirty="0"/>
              <a:t> </a:t>
            </a:r>
            <a:r>
              <a:rPr lang="en-US" sz="2000" dirty="0" err="1"/>
              <a:t>massal</a:t>
            </a:r>
            <a:r>
              <a:rPr lang="en-US" sz="2000" dirty="0"/>
              <a:t>. </a:t>
            </a:r>
            <a:r>
              <a:rPr lang="en-US" sz="2000" dirty="0" err="1"/>
              <a:t>Tidak</a:t>
            </a:r>
            <a:r>
              <a:rPr lang="en-US" sz="2000" dirty="0"/>
              <a:t>, </a:t>
            </a:r>
            <a:r>
              <a:rPr lang="en-US" sz="2000" dirty="0" err="1"/>
              <a:t>untuk</a:t>
            </a:r>
            <a:r>
              <a:rPr lang="en-US" sz="2000" dirty="0"/>
              <a:t> </a:t>
            </a:r>
            <a:r>
              <a:rPr lang="en-US" sz="2000" dirty="0" err="1"/>
              <a:t>menjelaskan</a:t>
            </a:r>
            <a:r>
              <a:rPr lang="en-US" sz="2000" dirty="0"/>
              <a:t> </a:t>
            </a:r>
            <a:r>
              <a:rPr lang="en-US" sz="2000" dirty="0" err="1"/>
              <a:t>pertumbuhan</a:t>
            </a:r>
            <a:r>
              <a:rPr lang="en-US" sz="2000" dirty="0"/>
              <a:t> </a:t>
            </a:r>
            <a:r>
              <a:rPr lang="en-US" sz="2000" dirty="0" err="1"/>
              <a:t>ekonomi</a:t>
            </a:r>
            <a:r>
              <a:rPr lang="en-US" sz="2000" dirty="0"/>
              <a:t>, </a:t>
            </a:r>
            <a:r>
              <a:rPr lang="en-US" sz="2000" dirty="0" err="1"/>
              <a:t>kita</a:t>
            </a:r>
            <a:r>
              <a:rPr lang="en-US" sz="2000" dirty="0"/>
              <a:t> </a:t>
            </a:r>
            <a:r>
              <a:rPr lang="en-US" sz="2000" dirty="0" err="1"/>
              <a:t>harus</a:t>
            </a:r>
            <a:r>
              <a:rPr lang="en-US" sz="2000" dirty="0"/>
              <a:t> </a:t>
            </a:r>
            <a:r>
              <a:rPr lang="en-US" sz="2000" dirty="0" err="1"/>
              <a:t>menekankan</a:t>
            </a:r>
            <a:r>
              <a:rPr lang="en-US" sz="2000" dirty="0"/>
              <a:t> </a:t>
            </a:r>
            <a:r>
              <a:rPr lang="en-US" sz="2000" dirty="0" err="1"/>
              <a:t>inovasi</a:t>
            </a:r>
            <a:r>
              <a:rPr lang="en-US" sz="2000" dirty="0"/>
              <a:t> </a:t>
            </a:r>
            <a:r>
              <a:rPr lang="en-US" sz="2000" dirty="0" err="1"/>
              <a:t>daripada</a:t>
            </a:r>
            <a:r>
              <a:rPr lang="en-US" sz="2000" dirty="0"/>
              <a:t> </a:t>
            </a:r>
            <a:r>
              <a:rPr lang="en-US" sz="2000" dirty="0" err="1"/>
              <a:t>penemuan</a:t>
            </a:r>
            <a:r>
              <a:rPr lang="en-US" sz="2000" dirty="0"/>
              <a:t>. Para </a:t>
            </a:r>
            <a:r>
              <a:rPr lang="en-US" sz="2000" dirty="0" err="1"/>
              <a:t>ekonom</a:t>
            </a:r>
            <a:r>
              <a:rPr lang="en-US" sz="2000" dirty="0"/>
              <a:t> </a:t>
            </a:r>
            <a:r>
              <a:rPr lang="en-US" sz="2000" dirty="0" err="1"/>
              <a:t>hanya</a:t>
            </a:r>
            <a:r>
              <a:rPr lang="en-US" sz="2000" dirty="0"/>
              <a:t> </a:t>
            </a:r>
            <a:r>
              <a:rPr lang="en-US" sz="2000" dirty="0" err="1"/>
              <a:t>memberikan</a:t>
            </a:r>
            <a:r>
              <a:rPr lang="en-US" sz="2000" dirty="0"/>
              <a:t> </a:t>
            </a:r>
            <a:r>
              <a:rPr lang="en-US" sz="2000" dirty="0" err="1"/>
              <a:t>sedikit</a:t>
            </a:r>
            <a:r>
              <a:rPr lang="en-US" sz="2000" dirty="0"/>
              <a:t> </a:t>
            </a:r>
            <a:r>
              <a:rPr lang="en-US" sz="2000" dirty="0" err="1"/>
              <a:t>perhatian</a:t>
            </a:r>
            <a:r>
              <a:rPr lang="en-US" sz="2000" dirty="0"/>
              <a:t> </a:t>
            </a:r>
            <a:r>
              <a:rPr lang="en-US" sz="2000" dirty="0" err="1"/>
              <a:t>sistematis</a:t>
            </a:r>
            <a:r>
              <a:rPr lang="en-US" sz="2000" dirty="0"/>
              <a:t> </a:t>
            </a:r>
            <a:r>
              <a:rPr lang="en-US" sz="2000" dirty="0" err="1"/>
              <a:t>pada</a:t>
            </a:r>
            <a:r>
              <a:rPr lang="en-US" sz="2000" dirty="0"/>
              <a:t> proses </a:t>
            </a:r>
            <a:r>
              <a:rPr lang="en-US" sz="2000" dirty="0" err="1"/>
              <a:t>inovasi</a:t>
            </a:r>
            <a:r>
              <a:rPr lang="en-US" sz="2000" dirty="0"/>
              <a:t> - </a:t>
            </a:r>
            <a:r>
              <a:rPr lang="en-US" sz="2000" dirty="0" err="1"/>
              <a:t>perwujudan</a:t>
            </a:r>
            <a:r>
              <a:rPr lang="en-US" sz="2000" dirty="0"/>
              <a:t> </a:t>
            </a:r>
            <a:r>
              <a:rPr lang="en-US" sz="2000" dirty="0" err="1"/>
              <a:t>dalam</a:t>
            </a:r>
            <a:r>
              <a:rPr lang="en-US" sz="2000" dirty="0"/>
              <a:t> </a:t>
            </a:r>
            <a:r>
              <a:rPr lang="en-US" sz="2000" dirty="0" err="1"/>
              <a:t>praktik</a:t>
            </a:r>
            <a:r>
              <a:rPr lang="en-US" sz="2000" dirty="0"/>
              <a:t> </a:t>
            </a:r>
            <a:r>
              <a:rPr lang="en-US" sz="2000" dirty="0" err="1"/>
              <a:t>komersial</a:t>
            </a:r>
            <a:r>
              <a:rPr lang="en-US" sz="2000" dirty="0"/>
              <a:t> </a:t>
            </a:r>
            <a:r>
              <a:rPr lang="en-US" sz="2000" dirty="0" err="1"/>
              <a:t>dari</a:t>
            </a:r>
            <a:r>
              <a:rPr lang="en-US" sz="2000" dirty="0"/>
              <a:t> </a:t>
            </a:r>
            <a:r>
              <a:rPr lang="en-US" sz="2000" dirty="0" err="1"/>
              <a:t>beberapa</a:t>
            </a:r>
            <a:r>
              <a:rPr lang="en-US" sz="2000" dirty="0"/>
              <a:t> ide </a:t>
            </a:r>
            <a:r>
              <a:rPr lang="en-US" sz="2000" dirty="0" err="1"/>
              <a:t>atau</a:t>
            </a:r>
            <a:r>
              <a:rPr lang="en-US" sz="2000" dirty="0"/>
              <a:t> </a:t>
            </a:r>
            <a:r>
              <a:rPr lang="en-US" sz="2000" dirty="0" err="1"/>
              <a:t>penemuan</a:t>
            </a:r>
            <a:r>
              <a:rPr lang="en-US" sz="2000" dirty="0"/>
              <a:t> </a:t>
            </a:r>
            <a:r>
              <a:rPr lang="en-US" sz="2000" dirty="0" err="1"/>
              <a:t>baru</a:t>
            </a:r>
            <a:r>
              <a:rPr lang="en-US" sz="2000" dirty="0"/>
              <a:t> - </a:t>
            </a:r>
            <a:r>
              <a:rPr lang="en-US" sz="2000" dirty="0" err="1"/>
              <a:t>dan</a:t>
            </a:r>
            <a:r>
              <a:rPr lang="en-US" sz="2000" dirty="0"/>
              <a:t> </a:t>
            </a:r>
            <a:r>
              <a:rPr lang="en-US" sz="2000" dirty="0" err="1"/>
              <a:t>pada</a:t>
            </a:r>
            <a:r>
              <a:rPr lang="en-US" sz="2000" dirty="0"/>
              <a:t> </a:t>
            </a:r>
            <a:r>
              <a:rPr lang="en-US" sz="2000" dirty="0" err="1"/>
              <a:t>inovator</a:t>
            </a:r>
            <a:r>
              <a:rPr lang="en-US" sz="2000" dirty="0"/>
              <a:t>.</a:t>
            </a:r>
            <a:endParaRPr lang="en-US" sz="2000" dirty="0" smtClean="0"/>
          </a:p>
        </p:txBody>
      </p:sp>
    </p:spTree>
    <p:extLst>
      <p:ext uri="{BB962C8B-B14F-4D97-AF65-F5344CB8AC3E}">
        <p14:creationId xmlns:p14="http://schemas.microsoft.com/office/powerpoint/2010/main" val="488799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687265"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496244" y="335216"/>
            <a:ext cx="4829578" cy="523220"/>
          </a:xfrm>
          <a:prstGeom prst="rect">
            <a:avLst/>
          </a:prstGeom>
        </p:spPr>
        <p:txBody>
          <a:bodyPr wrap="square">
            <a:spAutoFit/>
          </a:bodyPr>
          <a:lstStyle/>
          <a:p>
            <a:r>
              <a:rPr lang="en-US" sz="2800" b="1" dirty="0"/>
              <a:t>SCHUMPETER’S </a:t>
            </a:r>
            <a:r>
              <a:rPr lang="en-US" sz="2800" b="1" dirty="0" smtClean="0"/>
              <a:t>THEORY</a:t>
            </a:r>
            <a:endParaRPr lang="en-US" sz="2800" b="1" dirty="0"/>
          </a:p>
        </p:txBody>
      </p:sp>
      <p:sp>
        <p:nvSpPr>
          <p:cNvPr id="8" name="Rectangle 7"/>
          <p:cNvSpPr/>
          <p:nvPr/>
        </p:nvSpPr>
        <p:spPr>
          <a:xfrm>
            <a:off x="496244" y="1644459"/>
            <a:ext cx="10747829" cy="3447098"/>
          </a:xfrm>
          <a:prstGeom prst="rect">
            <a:avLst/>
          </a:prstGeom>
        </p:spPr>
        <p:txBody>
          <a:bodyPr wrap="square">
            <a:spAutoFit/>
          </a:bodyPr>
          <a:lstStyle/>
          <a:p>
            <a:pPr algn="just"/>
            <a:r>
              <a:rPr lang="en-US" sz="2000" b="1" dirty="0"/>
              <a:t>Schumpeter (1961; 1939) </a:t>
            </a:r>
            <a:r>
              <a:rPr lang="en-US" sz="2000" dirty="0" err="1"/>
              <a:t>adalah</a:t>
            </a:r>
            <a:r>
              <a:rPr lang="en-US" sz="2000" dirty="0"/>
              <a:t> </a:t>
            </a:r>
            <a:r>
              <a:rPr lang="en-US" sz="2000" dirty="0" err="1"/>
              <a:t>ekonom</a:t>
            </a:r>
            <a:r>
              <a:rPr lang="en-US" sz="2000" dirty="0"/>
              <a:t> </a:t>
            </a:r>
            <a:r>
              <a:rPr lang="en-US" sz="2000" dirty="0" err="1"/>
              <a:t>luar</a:t>
            </a:r>
            <a:r>
              <a:rPr lang="en-US" sz="2000" dirty="0"/>
              <a:t> </a:t>
            </a:r>
            <a:r>
              <a:rPr lang="en-US" sz="2000" dirty="0" err="1"/>
              <a:t>biasa</a:t>
            </a:r>
            <a:r>
              <a:rPr lang="en-US" sz="2000" dirty="0"/>
              <a:t> yang </a:t>
            </a:r>
            <a:r>
              <a:rPr lang="en-US" sz="2000" dirty="0" err="1"/>
              <a:t>mengaitkan</a:t>
            </a:r>
            <a:r>
              <a:rPr lang="en-US" sz="2000" dirty="0"/>
              <a:t> </a:t>
            </a:r>
            <a:r>
              <a:rPr lang="en-US" sz="2000" dirty="0" err="1"/>
              <a:t>inovasi</a:t>
            </a:r>
            <a:r>
              <a:rPr lang="en-US" sz="2000" dirty="0"/>
              <a:t> </a:t>
            </a:r>
            <a:r>
              <a:rPr lang="en-US" sz="2000" dirty="0" err="1"/>
              <a:t>dengan</a:t>
            </a:r>
            <a:r>
              <a:rPr lang="en-US" sz="2000" dirty="0"/>
              <a:t> </a:t>
            </a:r>
            <a:r>
              <a:rPr lang="en-US" sz="2000" dirty="0" err="1"/>
              <a:t>wirausahawan</a:t>
            </a:r>
            <a:r>
              <a:rPr lang="en-US" sz="2000" dirty="0"/>
              <a:t>, </a:t>
            </a:r>
            <a:r>
              <a:rPr lang="en-US" sz="2000" dirty="0" err="1"/>
              <a:t>dengan</a:t>
            </a:r>
            <a:r>
              <a:rPr lang="en-US" sz="2000" dirty="0"/>
              <a:t> </a:t>
            </a:r>
            <a:r>
              <a:rPr lang="en-US" sz="2000" dirty="0" err="1"/>
              <a:t>mempertahankan</a:t>
            </a:r>
            <a:r>
              <a:rPr lang="en-US" sz="2000" dirty="0"/>
              <a:t> </a:t>
            </a:r>
            <a:r>
              <a:rPr lang="en-US" sz="2000" dirty="0" err="1"/>
              <a:t>bahwa</a:t>
            </a:r>
            <a:r>
              <a:rPr lang="en-US" sz="2000" dirty="0"/>
              <a:t> </a:t>
            </a:r>
            <a:r>
              <a:rPr lang="en-US" sz="2000" dirty="0" err="1"/>
              <a:t>sumber</a:t>
            </a:r>
            <a:r>
              <a:rPr lang="en-US" sz="2000" dirty="0"/>
              <a:t> </a:t>
            </a:r>
            <a:r>
              <a:rPr lang="en-US" sz="2000" dirty="0" err="1"/>
              <a:t>keuntungan</a:t>
            </a:r>
            <a:r>
              <a:rPr lang="en-US" sz="2000" dirty="0"/>
              <a:t> </a:t>
            </a:r>
            <a:r>
              <a:rPr lang="en-US" sz="2000" dirty="0" err="1"/>
              <a:t>swasta</a:t>
            </a:r>
            <a:r>
              <a:rPr lang="en-US" sz="2000" dirty="0"/>
              <a:t> </a:t>
            </a:r>
            <a:r>
              <a:rPr lang="en-US" sz="2000" dirty="0" err="1"/>
              <a:t>adalah</a:t>
            </a:r>
            <a:r>
              <a:rPr lang="en-US" sz="2000" dirty="0"/>
              <a:t> </a:t>
            </a:r>
            <a:r>
              <a:rPr lang="en-US" sz="2000" dirty="0" err="1"/>
              <a:t>inovasi</a:t>
            </a:r>
            <a:r>
              <a:rPr lang="en-US" sz="2000" dirty="0"/>
              <a:t> yang </a:t>
            </a:r>
            <a:r>
              <a:rPr lang="en-US" sz="2000" dirty="0" err="1"/>
              <a:t>berhasil</a:t>
            </a:r>
            <a:r>
              <a:rPr lang="en-US" sz="2000" dirty="0"/>
              <a:t> </a:t>
            </a:r>
            <a:r>
              <a:rPr lang="en-US" sz="2000" dirty="0" err="1"/>
              <a:t>dan</a:t>
            </a:r>
            <a:r>
              <a:rPr lang="en-US" sz="2000" dirty="0"/>
              <a:t> </a:t>
            </a:r>
            <a:r>
              <a:rPr lang="en-US" sz="2000" dirty="0" err="1"/>
              <a:t>bahwa</a:t>
            </a:r>
            <a:r>
              <a:rPr lang="en-US" sz="2000" dirty="0"/>
              <a:t> </a:t>
            </a:r>
            <a:r>
              <a:rPr lang="en-US" sz="2000" dirty="0" err="1"/>
              <a:t>inovasi</a:t>
            </a:r>
            <a:r>
              <a:rPr lang="en-US" sz="2000" dirty="0"/>
              <a:t> </a:t>
            </a:r>
            <a:r>
              <a:rPr lang="en-US" sz="2000" dirty="0" err="1"/>
              <a:t>membawa</a:t>
            </a:r>
            <a:r>
              <a:rPr lang="en-US" sz="2000" dirty="0"/>
              <a:t> </a:t>
            </a:r>
            <a:r>
              <a:rPr lang="en-US" sz="2000" dirty="0" err="1"/>
              <a:t>pertumbuhan</a:t>
            </a:r>
            <a:r>
              <a:rPr lang="en-US" sz="2000" dirty="0"/>
              <a:t> </a:t>
            </a:r>
            <a:r>
              <a:rPr lang="en-US" sz="2000" dirty="0" err="1"/>
              <a:t>ekonomi</a:t>
            </a:r>
            <a:r>
              <a:rPr lang="en-US" sz="2000" dirty="0" smtClean="0"/>
              <a:t>.</a:t>
            </a:r>
          </a:p>
          <a:p>
            <a:pPr algn="just"/>
            <a:endParaRPr lang="en-US" sz="2000" dirty="0" smtClean="0"/>
          </a:p>
          <a:p>
            <a:pPr algn="just"/>
            <a:r>
              <a:rPr lang="en-US" sz="2000" dirty="0"/>
              <a:t>W</a:t>
            </a:r>
            <a:r>
              <a:rPr lang="id-ID" sz="2000" dirty="0" smtClean="0"/>
              <a:t>irausahawan </a:t>
            </a:r>
            <a:r>
              <a:rPr lang="id-ID" sz="2000" dirty="0"/>
              <a:t>melakukan kombinasi ekonomi </a:t>
            </a:r>
            <a:r>
              <a:rPr lang="id-ID" sz="2000" dirty="0" smtClean="0"/>
              <a:t>baru</a:t>
            </a:r>
            <a:r>
              <a:rPr lang="en-US" sz="2000" dirty="0" smtClean="0"/>
              <a:t> :</a:t>
            </a:r>
          </a:p>
          <a:p>
            <a:pPr marL="342900" indent="-342900" algn="just">
              <a:buAutoNum type="arabicParenBoth"/>
            </a:pPr>
            <a:r>
              <a:rPr lang="id-ID" sz="2000" dirty="0" smtClean="0"/>
              <a:t>memperkenalkan </a:t>
            </a:r>
            <a:r>
              <a:rPr lang="id-ID" sz="2000" dirty="0"/>
              <a:t>produk baru, </a:t>
            </a:r>
            <a:endParaRPr lang="en-US" sz="2000" dirty="0" smtClean="0"/>
          </a:p>
          <a:p>
            <a:pPr marL="342900" indent="-342900" algn="just">
              <a:buAutoNum type="arabicParenBoth"/>
            </a:pPr>
            <a:r>
              <a:rPr lang="id-ID" sz="2000" dirty="0" smtClean="0"/>
              <a:t>memperkenalkan </a:t>
            </a:r>
            <a:r>
              <a:rPr lang="id-ID" sz="2000" dirty="0"/>
              <a:t>fungsi produksi baru yang mengurangi input yang dibutuhkan untuk menghasilkan output tertentu, </a:t>
            </a:r>
            <a:endParaRPr lang="en-US" sz="2000" dirty="0" smtClean="0"/>
          </a:p>
          <a:p>
            <a:pPr marL="342900" indent="-342900" algn="just">
              <a:buAutoNum type="arabicParenBoth"/>
            </a:pPr>
            <a:r>
              <a:rPr lang="id-ID" sz="2000" dirty="0" smtClean="0"/>
              <a:t>membuka </a:t>
            </a:r>
            <a:r>
              <a:rPr lang="id-ID" sz="2000" dirty="0"/>
              <a:t>pasar baru, </a:t>
            </a:r>
            <a:endParaRPr lang="en-US" sz="2000" dirty="0" smtClean="0"/>
          </a:p>
          <a:p>
            <a:pPr marL="342900" indent="-342900" algn="just">
              <a:buAutoNum type="arabicParenBoth"/>
            </a:pPr>
            <a:r>
              <a:rPr lang="id-ID" sz="2000" dirty="0" smtClean="0"/>
              <a:t>mengeksploitasi </a:t>
            </a:r>
            <a:r>
              <a:rPr lang="id-ID" sz="2000" dirty="0"/>
              <a:t>sumber bahan baru, dan </a:t>
            </a:r>
            <a:endParaRPr lang="en-US" sz="2000" dirty="0" smtClean="0"/>
          </a:p>
          <a:p>
            <a:pPr marL="342900" indent="-342900" algn="just">
              <a:buAutoNum type="arabicParenBoth"/>
            </a:pPr>
            <a:r>
              <a:rPr lang="id-ID" sz="2000" dirty="0" smtClean="0"/>
              <a:t>mengatur </a:t>
            </a:r>
            <a:r>
              <a:rPr lang="id-ID" sz="2000" dirty="0"/>
              <a:t>ulang industri. </a:t>
            </a:r>
            <a:endParaRPr lang="id-ID" sz="2000" dirty="0"/>
          </a:p>
        </p:txBody>
      </p:sp>
    </p:spTree>
    <p:extLst>
      <p:ext uri="{BB962C8B-B14F-4D97-AF65-F5344CB8AC3E}">
        <p14:creationId xmlns:p14="http://schemas.microsoft.com/office/powerpoint/2010/main" val="266434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687265"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496244" y="335216"/>
            <a:ext cx="4829578" cy="523220"/>
          </a:xfrm>
          <a:prstGeom prst="rect">
            <a:avLst/>
          </a:prstGeom>
        </p:spPr>
        <p:txBody>
          <a:bodyPr wrap="square">
            <a:spAutoFit/>
          </a:bodyPr>
          <a:lstStyle/>
          <a:p>
            <a:r>
              <a:rPr lang="en-US" sz="2800" b="1" dirty="0"/>
              <a:t>SCHUMPETER’S </a:t>
            </a:r>
            <a:r>
              <a:rPr lang="en-US" sz="2800" b="1" dirty="0" smtClean="0"/>
              <a:t>THEORY</a:t>
            </a:r>
            <a:endParaRPr lang="en-US" sz="2800" b="1" dirty="0"/>
          </a:p>
        </p:txBody>
      </p:sp>
      <p:sp>
        <p:nvSpPr>
          <p:cNvPr id="8" name="Rectangle 7"/>
          <p:cNvSpPr/>
          <p:nvPr/>
        </p:nvSpPr>
        <p:spPr>
          <a:xfrm>
            <a:off x="496244" y="1644459"/>
            <a:ext cx="10747829" cy="3170099"/>
          </a:xfrm>
          <a:prstGeom prst="rect">
            <a:avLst/>
          </a:prstGeom>
        </p:spPr>
        <p:txBody>
          <a:bodyPr wrap="square">
            <a:spAutoFit/>
          </a:bodyPr>
          <a:lstStyle/>
          <a:p>
            <a:pPr algn="just"/>
            <a:r>
              <a:rPr lang="en-US" sz="2000" dirty="0"/>
              <a:t>Model </a:t>
            </a:r>
            <a:r>
              <a:rPr lang="en-US" sz="2000" b="1" dirty="0"/>
              <a:t>Schumpeterian</a:t>
            </a:r>
            <a:r>
              <a:rPr lang="en-US" sz="2000" dirty="0"/>
              <a:t> </a:t>
            </a:r>
            <a:r>
              <a:rPr lang="en-US" sz="2000" dirty="0" err="1"/>
              <a:t>dimulai</a:t>
            </a:r>
            <a:r>
              <a:rPr lang="en-US" sz="2000" dirty="0"/>
              <a:t> </a:t>
            </a:r>
            <a:r>
              <a:rPr lang="en-US" sz="2000" dirty="0" err="1"/>
              <a:t>dengan</a:t>
            </a:r>
            <a:r>
              <a:rPr lang="en-US" sz="2000" dirty="0"/>
              <a:t> </a:t>
            </a:r>
            <a:r>
              <a:rPr lang="en-US" sz="2000" dirty="0" err="1"/>
              <a:t>keadaan</a:t>
            </a:r>
            <a:r>
              <a:rPr lang="en-US" sz="2000" dirty="0"/>
              <a:t> </a:t>
            </a:r>
            <a:r>
              <a:rPr lang="en-US" sz="2000" dirty="0" err="1"/>
              <a:t>stasioner</a:t>
            </a:r>
            <a:r>
              <a:rPr lang="en-US" sz="2000" dirty="0"/>
              <a:t>, proses </a:t>
            </a:r>
            <a:r>
              <a:rPr lang="en-US" sz="2000" dirty="0" err="1"/>
              <a:t>ekonomi</a:t>
            </a:r>
            <a:r>
              <a:rPr lang="en-US" sz="2000" dirty="0"/>
              <a:t> yang </a:t>
            </a:r>
            <a:r>
              <a:rPr lang="en-US" sz="2000" dirty="0" err="1"/>
              <a:t>tidak</a:t>
            </a:r>
            <a:r>
              <a:rPr lang="en-US" sz="2000" dirty="0"/>
              <a:t> </a:t>
            </a:r>
            <a:r>
              <a:rPr lang="en-US" sz="2000" dirty="0" err="1"/>
              <a:t>berubah</a:t>
            </a:r>
            <a:r>
              <a:rPr lang="en-US" sz="2000" dirty="0"/>
              <a:t> yang </a:t>
            </a:r>
            <a:r>
              <a:rPr lang="en-US" sz="2000" dirty="0" err="1"/>
              <a:t>hanya</a:t>
            </a:r>
            <a:r>
              <a:rPr lang="en-US" sz="2000" dirty="0"/>
              <a:t> </a:t>
            </a:r>
            <a:r>
              <a:rPr lang="en-US" sz="2000" dirty="0" err="1"/>
              <a:t>mereproduksi</a:t>
            </a:r>
            <a:r>
              <a:rPr lang="en-US" sz="2000" dirty="0"/>
              <a:t> </a:t>
            </a:r>
            <a:r>
              <a:rPr lang="en-US" sz="2000" dirty="0" err="1"/>
              <a:t>dirinya</a:t>
            </a:r>
            <a:r>
              <a:rPr lang="en-US" sz="2000" dirty="0"/>
              <a:t> </a:t>
            </a:r>
            <a:r>
              <a:rPr lang="en-US" sz="2000" dirty="0" err="1"/>
              <a:t>sendiri</a:t>
            </a:r>
            <a:r>
              <a:rPr lang="en-US" sz="2000" dirty="0"/>
              <a:t> </a:t>
            </a:r>
            <a:r>
              <a:rPr lang="en-US" sz="2000" dirty="0" err="1"/>
              <a:t>pada</a:t>
            </a:r>
            <a:r>
              <a:rPr lang="en-US" sz="2000" dirty="0"/>
              <a:t> </a:t>
            </a:r>
            <a:r>
              <a:rPr lang="en-US" sz="2000" dirty="0" err="1"/>
              <a:t>tingkat</a:t>
            </a:r>
            <a:r>
              <a:rPr lang="en-US" sz="2000" dirty="0"/>
              <a:t> yang </a:t>
            </a:r>
            <a:r>
              <a:rPr lang="en-US" sz="2000" dirty="0" err="1"/>
              <a:t>konstan</a:t>
            </a:r>
            <a:r>
              <a:rPr lang="en-US" sz="2000" dirty="0"/>
              <a:t> </a:t>
            </a:r>
            <a:r>
              <a:rPr lang="en-US" sz="2000" dirty="0" err="1"/>
              <a:t>tanpa</a:t>
            </a:r>
            <a:r>
              <a:rPr lang="en-US" sz="2000" dirty="0"/>
              <a:t> </a:t>
            </a:r>
            <a:r>
              <a:rPr lang="en-US" sz="2000" dirty="0" err="1"/>
              <a:t>inovator</a:t>
            </a:r>
            <a:r>
              <a:rPr lang="en-US" sz="2000" dirty="0"/>
              <a:t> </a:t>
            </a:r>
            <a:r>
              <a:rPr lang="en-US" sz="2000" dirty="0" err="1"/>
              <a:t>atau</a:t>
            </a:r>
            <a:r>
              <a:rPr lang="en-US" sz="2000" dirty="0"/>
              <a:t> </a:t>
            </a:r>
            <a:r>
              <a:rPr lang="en-US" sz="2000" dirty="0" err="1"/>
              <a:t>wirausahawan</a:t>
            </a:r>
            <a:r>
              <a:rPr lang="en-US" sz="2000" dirty="0"/>
              <a:t>. Model </a:t>
            </a:r>
            <a:r>
              <a:rPr lang="en-US" sz="2000" dirty="0" err="1"/>
              <a:t>ini</a:t>
            </a:r>
            <a:r>
              <a:rPr lang="en-US" sz="2000" dirty="0"/>
              <a:t> </a:t>
            </a:r>
            <a:r>
              <a:rPr lang="en-US" sz="2000" dirty="0" err="1"/>
              <a:t>mengasumsikan</a:t>
            </a:r>
            <a:r>
              <a:rPr lang="en-US" sz="2000" dirty="0"/>
              <a:t> </a:t>
            </a:r>
            <a:r>
              <a:rPr lang="en-US" sz="2000" dirty="0" err="1"/>
              <a:t>persaingan</a:t>
            </a:r>
            <a:r>
              <a:rPr lang="en-US" sz="2000" dirty="0"/>
              <a:t> </a:t>
            </a:r>
            <a:r>
              <a:rPr lang="en-US" sz="2000" dirty="0" err="1"/>
              <a:t>sempurna</a:t>
            </a:r>
            <a:r>
              <a:rPr lang="en-US" sz="2000" dirty="0"/>
              <a:t>, </a:t>
            </a:r>
            <a:r>
              <a:rPr lang="en-US" sz="2000" dirty="0" err="1"/>
              <a:t>pengangguran</a:t>
            </a:r>
            <a:r>
              <a:rPr lang="en-US" sz="2000" dirty="0"/>
              <a:t> </a:t>
            </a:r>
            <a:r>
              <a:rPr lang="en-US" sz="2000" dirty="0" err="1"/>
              <a:t>penuh</a:t>
            </a:r>
            <a:r>
              <a:rPr lang="en-US" sz="2000" dirty="0"/>
              <a:t>, </a:t>
            </a:r>
            <a:r>
              <a:rPr lang="en-US" sz="2000" dirty="0" err="1"/>
              <a:t>dan</a:t>
            </a:r>
            <a:r>
              <a:rPr lang="en-US" sz="2000" dirty="0"/>
              <a:t> </a:t>
            </a:r>
            <a:r>
              <a:rPr lang="en-US" sz="2000" dirty="0" err="1"/>
              <a:t>tidak</a:t>
            </a:r>
            <a:r>
              <a:rPr lang="en-US" sz="2000" dirty="0"/>
              <a:t> </a:t>
            </a:r>
            <a:r>
              <a:rPr lang="en-US" sz="2000" dirty="0" err="1"/>
              <a:t>ada</a:t>
            </a:r>
            <a:r>
              <a:rPr lang="en-US" sz="2000" dirty="0"/>
              <a:t> </a:t>
            </a:r>
            <a:r>
              <a:rPr lang="en-US" sz="2000" dirty="0" err="1"/>
              <a:t>penghematan</a:t>
            </a:r>
            <a:r>
              <a:rPr lang="en-US" sz="2000" dirty="0"/>
              <a:t> </a:t>
            </a:r>
            <a:r>
              <a:rPr lang="en-US" sz="2000" dirty="0" err="1"/>
              <a:t>atau</a:t>
            </a:r>
            <a:r>
              <a:rPr lang="en-US" sz="2000" dirty="0"/>
              <a:t> </a:t>
            </a:r>
            <a:r>
              <a:rPr lang="en-US" sz="2000" dirty="0" err="1"/>
              <a:t>perubahan</a:t>
            </a:r>
            <a:r>
              <a:rPr lang="en-US" sz="2000" dirty="0"/>
              <a:t> </a:t>
            </a:r>
            <a:r>
              <a:rPr lang="en-US" sz="2000" dirty="0" err="1"/>
              <a:t>teknis</a:t>
            </a:r>
            <a:r>
              <a:rPr lang="en-US" sz="2000" dirty="0"/>
              <a:t>; </a:t>
            </a:r>
            <a:r>
              <a:rPr lang="en-US" sz="2000" dirty="0" err="1"/>
              <a:t>dan</a:t>
            </a:r>
            <a:r>
              <a:rPr lang="en-US" sz="2000" dirty="0"/>
              <a:t> </a:t>
            </a:r>
            <a:r>
              <a:rPr lang="en-US" sz="2000" dirty="0" err="1"/>
              <a:t>ini</a:t>
            </a:r>
            <a:r>
              <a:rPr lang="en-US" sz="2000" dirty="0"/>
              <a:t> </a:t>
            </a:r>
            <a:r>
              <a:rPr lang="en-US" sz="2000" dirty="0" err="1"/>
              <a:t>menjelaskan</a:t>
            </a:r>
            <a:r>
              <a:rPr lang="en-US" sz="2000" dirty="0"/>
              <a:t> </a:t>
            </a:r>
            <a:r>
              <a:rPr lang="en-US" sz="2000" dirty="0" err="1"/>
              <a:t>dampak</a:t>
            </a:r>
            <a:r>
              <a:rPr lang="en-US" sz="2000" dirty="0"/>
              <a:t> </a:t>
            </a:r>
            <a:r>
              <a:rPr lang="en-US" sz="2000" dirty="0" err="1"/>
              <a:t>luar</a:t>
            </a:r>
            <a:r>
              <a:rPr lang="en-US" sz="2000" dirty="0"/>
              <a:t> </a:t>
            </a:r>
            <a:r>
              <a:rPr lang="en-US" sz="2000" dirty="0" err="1"/>
              <a:t>biasa</a:t>
            </a:r>
            <a:r>
              <a:rPr lang="en-US" sz="2000" dirty="0"/>
              <a:t> </a:t>
            </a:r>
            <a:r>
              <a:rPr lang="en-US" sz="2000" dirty="0" err="1"/>
              <a:t>dari</a:t>
            </a:r>
            <a:r>
              <a:rPr lang="en-US" sz="2000" dirty="0"/>
              <a:t> </a:t>
            </a:r>
            <a:r>
              <a:rPr lang="en-US" sz="2000" dirty="0" err="1"/>
              <a:t>wirausahawan</a:t>
            </a:r>
            <a:r>
              <a:rPr lang="en-US" sz="2000" dirty="0"/>
              <a:t> </a:t>
            </a:r>
            <a:r>
              <a:rPr lang="en-US" sz="2000" dirty="0" err="1"/>
              <a:t>pada</a:t>
            </a:r>
            <a:r>
              <a:rPr lang="en-US" sz="2000" dirty="0"/>
              <a:t> proses </a:t>
            </a:r>
            <a:r>
              <a:rPr lang="en-US" sz="2000" dirty="0" err="1"/>
              <a:t>ekonomi</a:t>
            </a:r>
            <a:r>
              <a:rPr lang="en-US" sz="2000" dirty="0"/>
              <a:t>. </a:t>
            </a:r>
            <a:r>
              <a:rPr lang="en-US" sz="2000" dirty="0" err="1"/>
              <a:t>Namun</a:t>
            </a:r>
            <a:r>
              <a:rPr lang="en-US" sz="2000" dirty="0"/>
              <a:t>, </a:t>
            </a:r>
            <a:r>
              <a:rPr lang="en-US" sz="2000" dirty="0" err="1"/>
              <a:t>ke</a:t>
            </a:r>
            <a:r>
              <a:rPr lang="en-US" sz="2000" dirty="0"/>
              <a:t> </a:t>
            </a:r>
            <a:r>
              <a:rPr lang="en-US" sz="2000" dirty="0" err="1"/>
              <a:t>dalam</a:t>
            </a:r>
            <a:r>
              <a:rPr lang="en-US" sz="2000" dirty="0"/>
              <a:t> proses </a:t>
            </a:r>
            <a:r>
              <a:rPr lang="en-US" sz="2000" dirty="0" err="1"/>
              <a:t>stasioner</a:t>
            </a:r>
            <a:r>
              <a:rPr lang="en-US" sz="2000" dirty="0"/>
              <a:t> </a:t>
            </a:r>
            <a:r>
              <a:rPr lang="en-US" sz="2000" dirty="0" err="1"/>
              <a:t>ini</a:t>
            </a:r>
            <a:r>
              <a:rPr lang="en-US" sz="2000" dirty="0"/>
              <a:t>, </a:t>
            </a:r>
            <a:r>
              <a:rPr lang="en-US" sz="2000" dirty="0" err="1"/>
              <a:t>seorang</a:t>
            </a:r>
            <a:r>
              <a:rPr lang="en-US" sz="2000" dirty="0"/>
              <a:t> </a:t>
            </a:r>
            <a:r>
              <a:rPr lang="en-US" sz="2000" dirty="0" err="1"/>
              <a:t>pengusaha</a:t>
            </a:r>
            <a:r>
              <a:rPr lang="en-US" sz="2000" dirty="0"/>
              <a:t> yang </a:t>
            </a:r>
            <a:r>
              <a:rPr lang="en-US" sz="2000" dirty="0" err="1"/>
              <a:t>bermotivasi</a:t>
            </a:r>
            <a:r>
              <a:rPr lang="en-US" sz="2000" dirty="0"/>
              <a:t> proﬁt </a:t>
            </a:r>
            <a:r>
              <a:rPr lang="en-US" sz="2000" dirty="0" err="1"/>
              <a:t>mulai</a:t>
            </a:r>
            <a:r>
              <a:rPr lang="en-US" sz="2000" dirty="0"/>
              <a:t> </a:t>
            </a:r>
            <a:r>
              <a:rPr lang="en-US" sz="2000" dirty="0" err="1"/>
              <a:t>berinovasi</a:t>
            </a:r>
            <a:r>
              <a:rPr lang="en-US" sz="2000" dirty="0"/>
              <a:t>, </a:t>
            </a:r>
            <a:r>
              <a:rPr lang="en-US" sz="2000" dirty="0" err="1"/>
              <a:t>misalnya</a:t>
            </a:r>
            <a:r>
              <a:rPr lang="en-US" sz="2000" dirty="0"/>
              <a:t>, </a:t>
            </a:r>
            <a:r>
              <a:rPr lang="en-US" sz="2000" dirty="0" err="1"/>
              <a:t>dengan</a:t>
            </a:r>
            <a:r>
              <a:rPr lang="en-US" sz="2000" dirty="0"/>
              <a:t> </a:t>
            </a:r>
            <a:r>
              <a:rPr lang="en-US" sz="2000" dirty="0" err="1"/>
              <a:t>memperkenalkan</a:t>
            </a:r>
            <a:r>
              <a:rPr lang="en-US" sz="2000" dirty="0"/>
              <a:t> </a:t>
            </a:r>
            <a:r>
              <a:rPr lang="en-US" sz="2000" dirty="0" err="1"/>
              <a:t>fungsi</a:t>
            </a:r>
            <a:r>
              <a:rPr lang="en-US" sz="2000" dirty="0"/>
              <a:t> </a:t>
            </a:r>
            <a:r>
              <a:rPr lang="en-US" sz="2000" dirty="0" err="1"/>
              <a:t>produksi</a:t>
            </a:r>
            <a:r>
              <a:rPr lang="en-US" sz="2000" dirty="0"/>
              <a:t> </a:t>
            </a:r>
            <a:r>
              <a:rPr lang="en-US" sz="2000" dirty="0" err="1"/>
              <a:t>baru</a:t>
            </a:r>
            <a:r>
              <a:rPr lang="en-US" sz="2000" dirty="0"/>
              <a:t> yang </a:t>
            </a:r>
            <a:r>
              <a:rPr lang="en-US" sz="2000" dirty="0" err="1"/>
              <a:t>meningkatkan</a:t>
            </a:r>
            <a:r>
              <a:rPr lang="en-US" sz="2000" dirty="0"/>
              <a:t> </a:t>
            </a:r>
            <a:r>
              <a:rPr lang="en-US" sz="2000" dirty="0" err="1"/>
              <a:t>produktivitas</a:t>
            </a:r>
            <a:r>
              <a:rPr lang="en-US" sz="2000" dirty="0"/>
              <a:t> </a:t>
            </a:r>
            <a:r>
              <a:rPr lang="en-US" sz="2000" dirty="0" err="1"/>
              <a:t>marjinal</a:t>
            </a:r>
            <a:r>
              <a:rPr lang="en-US" sz="2000" dirty="0"/>
              <a:t> </a:t>
            </a:r>
            <a:r>
              <a:rPr lang="en-US" sz="2000" dirty="0" err="1"/>
              <a:t>dari</a:t>
            </a:r>
            <a:r>
              <a:rPr lang="en-US" sz="2000" dirty="0"/>
              <a:t> </a:t>
            </a:r>
            <a:r>
              <a:rPr lang="en-US" sz="2000" dirty="0" err="1"/>
              <a:t>berbagai</a:t>
            </a:r>
            <a:r>
              <a:rPr lang="en-US" sz="2000" dirty="0"/>
              <a:t> </a:t>
            </a:r>
            <a:r>
              <a:rPr lang="en-US" sz="2000" dirty="0" err="1"/>
              <a:t>sumber</a:t>
            </a:r>
            <a:r>
              <a:rPr lang="en-US" sz="2000" dirty="0"/>
              <a:t> </a:t>
            </a:r>
            <a:r>
              <a:rPr lang="en-US" sz="2000" dirty="0" err="1"/>
              <a:t>daya</a:t>
            </a:r>
            <a:r>
              <a:rPr lang="en-US" sz="2000" dirty="0"/>
              <a:t> </a:t>
            </a:r>
            <a:r>
              <a:rPr lang="en-US" sz="2000" dirty="0" err="1"/>
              <a:t>produksi</a:t>
            </a:r>
            <a:r>
              <a:rPr lang="en-US" sz="2000" dirty="0"/>
              <a:t>. </a:t>
            </a:r>
            <a:r>
              <a:rPr lang="en-US" sz="2000" dirty="0" err="1"/>
              <a:t>Pada</a:t>
            </a:r>
            <a:r>
              <a:rPr lang="en-US" sz="2000" dirty="0"/>
              <a:t> </a:t>
            </a:r>
            <a:r>
              <a:rPr lang="en-US" sz="2000" dirty="0" err="1"/>
              <a:t>akhirnya</a:t>
            </a:r>
            <a:r>
              <a:rPr lang="en-US" sz="2000" dirty="0"/>
              <a:t>, </a:t>
            </a:r>
            <a:r>
              <a:rPr lang="en-US" sz="2000" dirty="0" err="1"/>
              <a:t>inovasi</a:t>
            </a:r>
            <a:r>
              <a:rPr lang="en-US" sz="2000" dirty="0"/>
              <a:t> </a:t>
            </a:r>
            <a:r>
              <a:rPr lang="en-US" sz="2000" dirty="0" err="1"/>
              <a:t>semacam</a:t>
            </a:r>
            <a:r>
              <a:rPr lang="en-US" sz="2000" dirty="0"/>
              <a:t> </a:t>
            </a:r>
            <a:r>
              <a:rPr lang="en-US" sz="2000" dirty="0" err="1"/>
              <a:t>itu</a:t>
            </a:r>
            <a:r>
              <a:rPr lang="en-US" sz="2000" dirty="0"/>
              <a:t> </a:t>
            </a:r>
            <a:r>
              <a:rPr lang="en-US" sz="2000" dirty="0" err="1"/>
              <a:t>berarti</a:t>
            </a:r>
            <a:r>
              <a:rPr lang="en-US" sz="2000" dirty="0"/>
              <a:t> </a:t>
            </a:r>
            <a:r>
              <a:rPr lang="en-US" sz="2000" dirty="0" err="1"/>
              <a:t>pembangunan</a:t>
            </a:r>
            <a:r>
              <a:rPr lang="en-US" sz="2000" dirty="0"/>
              <a:t> </a:t>
            </a:r>
            <a:r>
              <a:rPr lang="en-US" sz="2000" dirty="0" err="1"/>
              <a:t>pabrik</a:t>
            </a:r>
            <a:r>
              <a:rPr lang="en-US" sz="2000" dirty="0"/>
              <a:t> </a:t>
            </a:r>
            <a:r>
              <a:rPr lang="en-US" sz="2000" dirty="0" err="1"/>
              <a:t>baru</a:t>
            </a:r>
            <a:r>
              <a:rPr lang="en-US" sz="2000" dirty="0"/>
              <a:t> </a:t>
            </a:r>
            <a:r>
              <a:rPr lang="en-US" sz="2000" dirty="0" err="1"/>
              <a:t>dan</a:t>
            </a:r>
            <a:r>
              <a:rPr lang="en-US" sz="2000" dirty="0"/>
              <a:t> </a:t>
            </a:r>
            <a:r>
              <a:rPr lang="en-US" sz="2000" dirty="0" err="1"/>
              <a:t>penciptaan</a:t>
            </a:r>
            <a:r>
              <a:rPr lang="en-US" sz="2000" dirty="0"/>
              <a:t> </a:t>
            </a:r>
            <a:r>
              <a:rPr lang="en-US" sz="2000" dirty="0" err="1"/>
              <a:t>perusahaan</a:t>
            </a:r>
            <a:r>
              <a:rPr lang="en-US" sz="2000" dirty="0"/>
              <a:t> </a:t>
            </a:r>
            <a:r>
              <a:rPr lang="en-US" sz="2000" dirty="0" err="1"/>
              <a:t>baru</a:t>
            </a:r>
            <a:r>
              <a:rPr lang="en-US" sz="2000" dirty="0"/>
              <a:t>, yang </a:t>
            </a:r>
            <a:r>
              <a:rPr lang="en-US" sz="2000" dirty="0" err="1"/>
              <a:t>berarti</a:t>
            </a:r>
            <a:r>
              <a:rPr lang="en-US" sz="2000" dirty="0"/>
              <a:t> </a:t>
            </a:r>
            <a:r>
              <a:rPr lang="en-US" sz="2000" dirty="0" err="1"/>
              <a:t>kepemimpinan</a:t>
            </a:r>
            <a:r>
              <a:rPr lang="en-US" sz="2000" dirty="0"/>
              <a:t> </a:t>
            </a:r>
            <a:r>
              <a:rPr lang="en-US" sz="2000" dirty="0" err="1"/>
              <a:t>baru</a:t>
            </a:r>
            <a:r>
              <a:rPr lang="en-US" sz="2000" dirty="0"/>
              <a:t>. </a:t>
            </a:r>
            <a:r>
              <a:rPr lang="en-US" sz="2000" dirty="0" err="1"/>
              <a:t>Ekonomi</a:t>
            </a:r>
            <a:r>
              <a:rPr lang="en-US" sz="2000" dirty="0"/>
              <a:t> </a:t>
            </a:r>
            <a:r>
              <a:rPr lang="en-US" sz="2000" dirty="0" err="1"/>
              <a:t>stasioner</a:t>
            </a:r>
            <a:r>
              <a:rPr lang="en-US" sz="2000" dirty="0"/>
              <a:t> </a:t>
            </a:r>
            <a:r>
              <a:rPr lang="en-US" sz="2000" dirty="0" err="1"/>
              <a:t>mungkin</a:t>
            </a:r>
            <a:r>
              <a:rPr lang="en-US" sz="2000" dirty="0"/>
              <a:t> </a:t>
            </a:r>
            <a:r>
              <a:rPr lang="en-US" sz="2000" dirty="0" err="1"/>
              <a:t>memiliki</a:t>
            </a:r>
            <a:r>
              <a:rPr lang="en-US" sz="2000" dirty="0"/>
              <a:t> </a:t>
            </a:r>
            <a:r>
              <a:rPr lang="en-US" sz="2000" dirty="0" err="1"/>
              <a:t>keuntungan</a:t>
            </a:r>
            <a:r>
              <a:rPr lang="en-US" sz="2000" dirty="0"/>
              <a:t> </a:t>
            </a:r>
            <a:r>
              <a:rPr lang="en-US" sz="2000" dirty="0" err="1"/>
              <a:t>besar</a:t>
            </a:r>
            <a:r>
              <a:rPr lang="en-US" sz="2000" dirty="0"/>
              <a:t> </a:t>
            </a:r>
            <a:r>
              <a:rPr lang="en-US" sz="2000" dirty="0" err="1"/>
              <a:t>dari</a:t>
            </a:r>
            <a:r>
              <a:rPr lang="en-US" sz="2000" dirty="0"/>
              <a:t> </a:t>
            </a:r>
            <a:r>
              <a:rPr lang="en-US" sz="2000" dirty="0" err="1"/>
              <a:t>manajemen</a:t>
            </a:r>
            <a:r>
              <a:rPr lang="en-US" sz="2000" dirty="0"/>
              <a:t>, </a:t>
            </a:r>
            <a:r>
              <a:rPr lang="en-US" sz="2000" dirty="0" err="1"/>
              <a:t>keuntungan</a:t>
            </a:r>
            <a:r>
              <a:rPr lang="en-US" sz="2000" dirty="0"/>
              <a:t> </a:t>
            </a:r>
            <a:r>
              <a:rPr lang="en-US" sz="2000" dirty="0" err="1"/>
              <a:t>monopoli</a:t>
            </a:r>
            <a:r>
              <a:rPr lang="en-US" sz="2000" dirty="0"/>
              <a:t>, </a:t>
            </a:r>
            <a:r>
              <a:rPr lang="en-US" sz="2000" dirty="0" err="1"/>
              <a:t>rejeki</a:t>
            </a:r>
            <a:r>
              <a:rPr lang="en-US" sz="2000" dirty="0"/>
              <a:t> </a:t>
            </a:r>
            <a:r>
              <a:rPr lang="en-US" sz="2000" dirty="0" err="1"/>
              <a:t>nomplok</a:t>
            </a:r>
            <a:r>
              <a:rPr lang="en-US" sz="2000" dirty="0"/>
              <a:t>, </a:t>
            </a:r>
            <a:r>
              <a:rPr lang="en-US" sz="2000" dirty="0" err="1"/>
              <a:t>atau</a:t>
            </a:r>
            <a:r>
              <a:rPr lang="en-US" sz="2000" dirty="0"/>
              <a:t> </a:t>
            </a:r>
            <a:r>
              <a:rPr lang="en-US" sz="2000" dirty="0" err="1"/>
              <a:t>keuntungan</a:t>
            </a:r>
            <a:r>
              <a:rPr lang="en-US" sz="2000" dirty="0"/>
              <a:t> </a:t>
            </a:r>
            <a:r>
              <a:rPr lang="en-US" sz="2000" dirty="0" err="1"/>
              <a:t>spekulatif</a:t>
            </a:r>
            <a:r>
              <a:rPr lang="en-US" sz="2000" dirty="0"/>
              <a:t>, </a:t>
            </a:r>
            <a:r>
              <a:rPr lang="en-US" sz="2000" dirty="0" err="1"/>
              <a:t>tetapi</a:t>
            </a:r>
            <a:r>
              <a:rPr lang="en-US" sz="2000" dirty="0"/>
              <a:t> </a:t>
            </a:r>
            <a:r>
              <a:rPr lang="en-US" sz="2000" dirty="0" err="1"/>
              <a:t>tidak</a:t>
            </a:r>
            <a:r>
              <a:rPr lang="en-US" sz="2000" dirty="0"/>
              <a:t> </a:t>
            </a:r>
            <a:r>
              <a:rPr lang="en-US" sz="2000" dirty="0" err="1"/>
              <a:t>memiliki</a:t>
            </a:r>
            <a:r>
              <a:rPr lang="en-US" sz="2000" dirty="0"/>
              <a:t> </a:t>
            </a:r>
            <a:r>
              <a:rPr lang="en-US" sz="2000" dirty="0" err="1"/>
              <a:t>keuntungan</a:t>
            </a:r>
            <a:r>
              <a:rPr lang="en-US" sz="2000" dirty="0"/>
              <a:t> </a:t>
            </a:r>
            <a:r>
              <a:rPr lang="en-US" sz="2000" dirty="0" err="1"/>
              <a:t>kewirausahaan</a:t>
            </a:r>
            <a:r>
              <a:rPr lang="en-US" sz="2000" dirty="0"/>
              <a:t>.</a:t>
            </a:r>
            <a:endParaRPr lang="id-ID" sz="2000" dirty="0"/>
          </a:p>
        </p:txBody>
      </p:sp>
    </p:spTree>
    <p:extLst>
      <p:ext uri="{BB962C8B-B14F-4D97-AF65-F5344CB8AC3E}">
        <p14:creationId xmlns:p14="http://schemas.microsoft.com/office/powerpoint/2010/main" val="274916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687265"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496244" y="335216"/>
            <a:ext cx="6316680" cy="954107"/>
          </a:xfrm>
          <a:prstGeom prst="rect">
            <a:avLst/>
          </a:prstGeom>
        </p:spPr>
        <p:txBody>
          <a:bodyPr wrap="square">
            <a:spAutoFit/>
          </a:bodyPr>
          <a:lstStyle/>
          <a:p>
            <a:r>
              <a:rPr lang="en-US" sz="2800" b="1" dirty="0"/>
              <a:t>THE SCHUMPETERIAN ENTREPRENEUR IN DEVELOPING COUNTRIES</a:t>
            </a:r>
            <a:endParaRPr lang="en-US" sz="2800" b="1" dirty="0"/>
          </a:p>
        </p:txBody>
      </p:sp>
      <p:sp>
        <p:nvSpPr>
          <p:cNvPr id="8" name="Rectangle 7"/>
          <p:cNvSpPr/>
          <p:nvPr/>
        </p:nvSpPr>
        <p:spPr>
          <a:xfrm>
            <a:off x="496244" y="1644459"/>
            <a:ext cx="10747829" cy="4093428"/>
          </a:xfrm>
          <a:prstGeom prst="rect">
            <a:avLst/>
          </a:prstGeom>
        </p:spPr>
        <p:txBody>
          <a:bodyPr wrap="square">
            <a:spAutoFit/>
          </a:bodyPr>
          <a:lstStyle/>
          <a:p>
            <a:pPr algn="just"/>
            <a:r>
              <a:rPr lang="en-US" sz="2000" b="1" dirty="0" smtClean="0"/>
              <a:t>William </a:t>
            </a:r>
            <a:r>
              <a:rPr lang="en-US" sz="2000" b="1" dirty="0"/>
              <a:t>J. </a:t>
            </a:r>
            <a:r>
              <a:rPr lang="en-US" sz="2000" b="1" dirty="0" err="1"/>
              <a:t>Baumol</a:t>
            </a:r>
            <a:r>
              <a:rPr lang="en-US" sz="2000" b="1" dirty="0"/>
              <a:t> (2002)</a:t>
            </a:r>
            <a:r>
              <a:rPr lang="en-US" sz="2000" dirty="0"/>
              <a:t>, </a:t>
            </a:r>
            <a:r>
              <a:rPr lang="en-US" sz="2000" dirty="0" err="1"/>
              <a:t>tekanan</a:t>
            </a:r>
            <a:r>
              <a:rPr lang="en-US" sz="2000" dirty="0"/>
              <a:t> </a:t>
            </a:r>
            <a:r>
              <a:rPr lang="en-US" sz="2000" dirty="0" err="1"/>
              <a:t>untuk</a:t>
            </a:r>
            <a:r>
              <a:rPr lang="en-US" sz="2000" dirty="0"/>
              <a:t> </a:t>
            </a:r>
            <a:r>
              <a:rPr lang="en-US" sz="2000" dirty="0" err="1"/>
              <a:t>inovasi</a:t>
            </a:r>
            <a:r>
              <a:rPr lang="en-US" sz="2000" dirty="0"/>
              <a:t> di </a:t>
            </a:r>
            <a:r>
              <a:rPr lang="en-US" sz="2000" dirty="0" err="1"/>
              <a:t>bawah</a:t>
            </a:r>
            <a:r>
              <a:rPr lang="en-US" sz="2000" dirty="0"/>
              <a:t> </a:t>
            </a:r>
            <a:r>
              <a:rPr lang="en-US" sz="2000" dirty="0" err="1"/>
              <a:t>persaingan</a:t>
            </a:r>
            <a:r>
              <a:rPr lang="en-US" sz="2000" dirty="0"/>
              <a:t> </a:t>
            </a:r>
            <a:r>
              <a:rPr lang="en-US" sz="2000" dirty="0" err="1"/>
              <a:t>oligopolistik</a:t>
            </a:r>
            <a:r>
              <a:rPr lang="en-US" sz="2000" dirty="0"/>
              <a:t>, </a:t>
            </a:r>
            <a:r>
              <a:rPr lang="en-US" sz="2000" dirty="0" err="1"/>
              <a:t>dengan</a:t>
            </a:r>
            <a:r>
              <a:rPr lang="en-US" sz="2000" dirty="0"/>
              <a:t> </a:t>
            </a:r>
            <a:r>
              <a:rPr lang="en-US" sz="2000" dirty="0" err="1"/>
              <a:t>beberapa</a:t>
            </a:r>
            <a:r>
              <a:rPr lang="en-US" sz="2000" dirty="0"/>
              <a:t> </a:t>
            </a:r>
            <a:r>
              <a:rPr lang="en-US" sz="2000" dirty="0" err="1"/>
              <a:t>perusahaan</a:t>
            </a:r>
            <a:r>
              <a:rPr lang="en-US" sz="2000" dirty="0"/>
              <a:t> </a:t>
            </a:r>
            <a:r>
              <a:rPr lang="en-US" sz="2000" dirty="0" err="1"/>
              <a:t>raksasa</a:t>
            </a:r>
            <a:r>
              <a:rPr lang="en-US" sz="2000" dirty="0"/>
              <a:t> yang </a:t>
            </a:r>
            <a:r>
              <a:rPr lang="en-US" sz="2000" dirty="0" err="1"/>
              <a:t>mendominasi</a:t>
            </a:r>
            <a:r>
              <a:rPr lang="en-US" sz="2000" dirty="0"/>
              <a:t> </a:t>
            </a:r>
            <a:r>
              <a:rPr lang="en-US" sz="2000" dirty="0" err="1"/>
              <a:t>pasar</a:t>
            </a:r>
            <a:r>
              <a:rPr lang="en-US" sz="2000" dirty="0"/>
              <a:t>, </a:t>
            </a:r>
            <a:r>
              <a:rPr lang="en-US" sz="2000" dirty="0" err="1"/>
              <a:t>telah</a:t>
            </a:r>
            <a:r>
              <a:rPr lang="en-US" sz="2000" dirty="0"/>
              <a:t> </a:t>
            </a:r>
            <a:r>
              <a:rPr lang="en-US" sz="2000" dirty="0" err="1"/>
              <a:t>memberikan</a:t>
            </a:r>
            <a:r>
              <a:rPr lang="en-US" sz="2000" dirty="0"/>
              <a:t> </a:t>
            </a:r>
            <a:r>
              <a:rPr lang="en-US" sz="2000" dirty="0" err="1"/>
              <a:t>insentif</a:t>
            </a:r>
            <a:r>
              <a:rPr lang="en-US" sz="2000" dirty="0"/>
              <a:t> </a:t>
            </a:r>
            <a:r>
              <a:rPr lang="en-US" sz="2000" dirty="0" err="1"/>
              <a:t>untuk</a:t>
            </a:r>
            <a:r>
              <a:rPr lang="en-US" sz="2000" dirty="0"/>
              <a:t> </a:t>
            </a:r>
            <a:r>
              <a:rPr lang="en-US" sz="2000" dirty="0" err="1"/>
              <a:t>pertumbuhan</a:t>
            </a:r>
            <a:r>
              <a:rPr lang="en-US" sz="2000" dirty="0"/>
              <a:t> yang </a:t>
            </a:r>
            <a:r>
              <a:rPr lang="en-US" sz="2000" dirty="0" err="1"/>
              <a:t>belum</a:t>
            </a:r>
            <a:r>
              <a:rPr lang="en-US" sz="2000" dirty="0"/>
              <a:t> </a:t>
            </a:r>
            <a:r>
              <a:rPr lang="en-US" sz="2000" dirty="0" err="1"/>
              <a:t>pernah</a:t>
            </a:r>
            <a:r>
              <a:rPr lang="en-US" sz="2000" dirty="0"/>
              <a:t> </a:t>
            </a:r>
            <a:r>
              <a:rPr lang="en-US" sz="2000" dirty="0" err="1"/>
              <a:t>terjadi</a:t>
            </a:r>
            <a:r>
              <a:rPr lang="en-US" sz="2000" dirty="0"/>
              <a:t> </a:t>
            </a:r>
            <a:r>
              <a:rPr lang="en-US" sz="2000" dirty="0" err="1"/>
              <a:t>sebelumnya</a:t>
            </a:r>
            <a:r>
              <a:rPr lang="en-US" sz="2000" dirty="0"/>
              <a:t> </a:t>
            </a:r>
            <a:r>
              <a:rPr lang="en-US" sz="2000" dirty="0" err="1"/>
              <a:t>dalam</a:t>
            </a:r>
            <a:r>
              <a:rPr lang="en-US" sz="2000" dirty="0"/>
              <a:t> </a:t>
            </a:r>
            <a:r>
              <a:rPr lang="en-US" sz="2000" dirty="0" err="1"/>
              <a:t>satu</a:t>
            </a:r>
            <a:r>
              <a:rPr lang="en-US" sz="2000" dirty="0"/>
              <a:t> </a:t>
            </a:r>
            <a:r>
              <a:rPr lang="en-US" sz="2000" dirty="0" err="1"/>
              <a:t>abad</a:t>
            </a:r>
            <a:r>
              <a:rPr lang="en-US" sz="2000" dirty="0"/>
              <a:t> </a:t>
            </a:r>
            <a:r>
              <a:rPr lang="en-US" sz="2000" dirty="0" err="1"/>
              <a:t>terakhir</a:t>
            </a:r>
            <a:r>
              <a:rPr lang="en-US" sz="2000" dirty="0"/>
              <a:t> </a:t>
            </a:r>
            <a:r>
              <a:rPr lang="en-US" sz="2000" dirty="0" err="1"/>
              <a:t>ini</a:t>
            </a:r>
            <a:r>
              <a:rPr lang="en-US" sz="2000" dirty="0"/>
              <a:t>. </a:t>
            </a:r>
            <a:r>
              <a:rPr lang="en-US" sz="2000" dirty="0" err="1"/>
              <a:t>Memang</a:t>
            </a:r>
            <a:r>
              <a:rPr lang="en-US" sz="2000" dirty="0"/>
              <a:t>, di </a:t>
            </a:r>
            <a:r>
              <a:rPr lang="en-US" sz="2000" dirty="0" err="1"/>
              <a:t>antara</a:t>
            </a:r>
            <a:r>
              <a:rPr lang="en-US" sz="2000" dirty="0"/>
              <a:t> </a:t>
            </a:r>
            <a:r>
              <a:rPr lang="en-US" sz="2000" dirty="0" err="1"/>
              <a:t>perusahaan-perusahaan</a:t>
            </a:r>
            <a:r>
              <a:rPr lang="en-US" sz="2000" dirty="0"/>
              <a:t> </a:t>
            </a:r>
            <a:r>
              <a:rPr lang="en-US" sz="2000" dirty="0" err="1"/>
              <a:t>bisnis</a:t>
            </a:r>
            <a:r>
              <a:rPr lang="en-US" sz="2000" dirty="0"/>
              <a:t> </a:t>
            </a:r>
            <a:r>
              <a:rPr lang="en-US" sz="2000" dirty="0" err="1"/>
              <a:t>besar</a:t>
            </a:r>
            <a:r>
              <a:rPr lang="en-US" sz="2000" dirty="0"/>
              <a:t> </a:t>
            </a:r>
            <a:r>
              <a:rPr lang="en-US" sz="2000" dirty="0" err="1"/>
              <a:t>berteknologi</a:t>
            </a:r>
            <a:r>
              <a:rPr lang="en-US" sz="2000" dirty="0"/>
              <a:t> </a:t>
            </a:r>
            <a:r>
              <a:rPr lang="en-US" sz="2000" dirty="0" err="1"/>
              <a:t>tinggi</a:t>
            </a:r>
            <a:r>
              <a:rPr lang="en-US" sz="2000" dirty="0"/>
              <a:t>, </a:t>
            </a:r>
            <a:r>
              <a:rPr lang="en-US" sz="2000" dirty="0" err="1"/>
              <a:t>inovasi</a:t>
            </a:r>
            <a:r>
              <a:rPr lang="en-US" sz="2000" dirty="0"/>
              <a:t> </a:t>
            </a:r>
            <a:r>
              <a:rPr lang="en-US" sz="2000" dirty="0" err="1"/>
              <a:t>telah</a:t>
            </a:r>
            <a:r>
              <a:rPr lang="en-US" sz="2000" dirty="0"/>
              <a:t> </a:t>
            </a:r>
            <a:r>
              <a:rPr lang="en-US" sz="2000" dirty="0" err="1"/>
              <a:t>menggantikan</a:t>
            </a:r>
            <a:r>
              <a:rPr lang="en-US" sz="2000" dirty="0"/>
              <a:t> </a:t>
            </a:r>
            <a:r>
              <a:rPr lang="en-US" sz="2000" dirty="0" err="1"/>
              <a:t>harga</a:t>
            </a:r>
            <a:r>
              <a:rPr lang="en-US" sz="2000" dirty="0"/>
              <a:t> </a:t>
            </a:r>
            <a:r>
              <a:rPr lang="en-US" sz="2000" dirty="0" err="1"/>
              <a:t>sebagai</a:t>
            </a:r>
            <a:r>
              <a:rPr lang="en-US" sz="2000" dirty="0"/>
              <a:t> </a:t>
            </a:r>
            <a:r>
              <a:rPr lang="en-US" sz="2000" dirty="0" err="1"/>
              <a:t>senjata</a:t>
            </a:r>
            <a:r>
              <a:rPr lang="en-US" sz="2000" dirty="0"/>
              <a:t> </a:t>
            </a:r>
            <a:r>
              <a:rPr lang="en-US" sz="2000" dirty="0" err="1"/>
              <a:t>kompetitif</a:t>
            </a:r>
            <a:r>
              <a:rPr lang="en-US" sz="2000" dirty="0"/>
              <a:t> yang </a:t>
            </a:r>
            <a:r>
              <a:rPr lang="en-US" sz="2000" dirty="0" err="1"/>
              <a:t>penting</a:t>
            </a:r>
            <a:r>
              <a:rPr lang="en-US" sz="2000" dirty="0"/>
              <a:t> di </a:t>
            </a:r>
            <a:r>
              <a:rPr lang="en-US" sz="2000" dirty="0" err="1"/>
              <a:t>pasar</a:t>
            </a:r>
            <a:r>
              <a:rPr lang="en-US" sz="2000" dirty="0"/>
              <a:t>. </a:t>
            </a:r>
            <a:r>
              <a:rPr lang="en-US" sz="2000" dirty="0" err="1"/>
              <a:t>Kapitalisme</a:t>
            </a:r>
            <a:r>
              <a:rPr lang="en-US" sz="2000" dirty="0"/>
              <a:t> </a:t>
            </a:r>
            <a:r>
              <a:rPr lang="en-US" sz="2000" dirty="0" err="1"/>
              <a:t>lebih</a:t>
            </a:r>
            <a:r>
              <a:rPr lang="en-US" sz="2000" dirty="0"/>
              <a:t> </a:t>
            </a:r>
            <a:r>
              <a:rPr lang="en-US" sz="2000" dirty="0" err="1"/>
              <a:t>cenderung</a:t>
            </a:r>
            <a:r>
              <a:rPr lang="en-US" sz="2000" dirty="0"/>
              <a:t> </a:t>
            </a:r>
            <a:r>
              <a:rPr lang="en-US" sz="2000" dirty="0" err="1"/>
              <a:t>mendorong</a:t>
            </a:r>
            <a:r>
              <a:rPr lang="en-US" sz="2000" dirty="0"/>
              <a:t> </a:t>
            </a:r>
            <a:r>
              <a:rPr lang="en-US" sz="2000" dirty="0" err="1"/>
              <a:t>kewirausahaan</a:t>
            </a:r>
            <a:r>
              <a:rPr lang="en-US" sz="2000" dirty="0"/>
              <a:t> </a:t>
            </a:r>
            <a:r>
              <a:rPr lang="en-US" sz="2000" dirty="0" err="1"/>
              <a:t>produktif</a:t>
            </a:r>
            <a:r>
              <a:rPr lang="en-US" sz="2000" dirty="0"/>
              <a:t> </a:t>
            </a:r>
            <a:r>
              <a:rPr lang="en-US" sz="2000" dirty="0" err="1"/>
              <a:t>daripada</a:t>
            </a:r>
            <a:r>
              <a:rPr lang="en-US" sz="2000" dirty="0"/>
              <a:t> </a:t>
            </a:r>
            <a:r>
              <a:rPr lang="en-US" sz="2000" dirty="0" err="1"/>
              <a:t>pencarian</a:t>
            </a:r>
            <a:r>
              <a:rPr lang="en-US" sz="2000" dirty="0"/>
              <a:t> </a:t>
            </a:r>
            <a:r>
              <a:rPr lang="en-US" sz="2000" dirty="0" err="1"/>
              <a:t>rente</a:t>
            </a:r>
            <a:r>
              <a:rPr lang="en-US" sz="2000" dirty="0"/>
              <a:t> (</a:t>
            </a:r>
            <a:r>
              <a:rPr lang="en-US" sz="2000" dirty="0" err="1"/>
              <a:t>yaitu</a:t>
            </a:r>
            <a:r>
              <a:rPr lang="en-US" sz="2000" dirty="0"/>
              <a:t>, </a:t>
            </a:r>
            <a:r>
              <a:rPr lang="en-US" sz="2000" dirty="0" err="1"/>
              <a:t>nonproduktif</a:t>
            </a:r>
            <a:r>
              <a:rPr lang="en-US" sz="2000" dirty="0"/>
              <a:t>) </a:t>
            </a:r>
            <a:r>
              <a:rPr lang="en-US" sz="2000" dirty="0" err="1"/>
              <a:t>untuk</a:t>
            </a:r>
            <a:r>
              <a:rPr lang="en-US" sz="2000" dirty="0"/>
              <a:t> </a:t>
            </a:r>
            <a:r>
              <a:rPr lang="en-US" sz="2000" dirty="0" err="1"/>
              <a:t>mendapatkan</a:t>
            </a:r>
            <a:r>
              <a:rPr lang="en-US" sz="2000" dirty="0"/>
              <a:t> </a:t>
            </a:r>
            <a:r>
              <a:rPr lang="en-US" sz="2000" dirty="0" err="1"/>
              <a:t>keuntungan</a:t>
            </a:r>
            <a:r>
              <a:rPr lang="en-US" sz="2000" dirty="0" smtClean="0"/>
              <a:t>.</a:t>
            </a:r>
          </a:p>
          <a:p>
            <a:pPr algn="just"/>
            <a:endParaRPr lang="en-US" sz="2000" dirty="0" smtClean="0"/>
          </a:p>
          <a:p>
            <a:pPr algn="just"/>
            <a:r>
              <a:rPr lang="id-ID" sz="2000" dirty="0" smtClean="0"/>
              <a:t>Namun</a:t>
            </a:r>
            <a:r>
              <a:rPr lang="id-ID" sz="2000" dirty="0"/>
              <a:t>, </a:t>
            </a:r>
            <a:r>
              <a:rPr lang="id-ID" sz="2000" b="1" dirty="0"/>
              <a:t>Schumpeter</a:t>
            </a:r>
            <a:r>
              <a:rPr lang="id-ID" sz="2000" dirty="0"/>
              <a:t> menunjukkan bahwa teori ini hanya berlaku dalam ekonomi kapitalis sebelum munculnya perusahaan-perusahaan raksasa. Memang, Schumpeter khawatir konsentrasi oligopolistik dapat menimbulkan kejatuhan kapitalisme. Dengan demikian, teori Schumpeter, dengan asumsi persaingan sempurna, mungkin memiliki aplikasi yang terbatas di LDC campuran dan kapitalis, karena banyak industri di negara-negara ini, terutama di bidang manufaktur, didominasi oleh beberapa perusahaan besar.</a:t>
            </a:r>
            <a:endParaRPr lang="id-ID" sz="2000" dirty="0"/>
          </a:p>
        </p:txBody>
      </p:sp>
    </p:spTree>
    <p:extLst>
      <p:ext uri="{BB962C8B-B14F-4D97-AF65-F5344CB8AC3E}">
        <p14:creationId xmlns:p14="http://schemas.microsoft.com/office/powerpoint/2010/main" val="293189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687265"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496244" y="335216"/>
            <a:ext cx="6316680" cy="523220"/>
          </a:xfrm>
          <a:prstGeom prst="rect">
            <a:avLst/>
          </a:prstGeom>
        </p:spPr>
        <p:txBody>
          <a:bodyPr wrap="square">
            <a:spAutoFit/>
          </a:bodyPr>
          <a:lstStyle/>
          <a:p>
            <a:r>
              <a:rPr lang="en-US" sz="2800" b="1" dirty="0"/>
              <a:t>STAGES IN INNOVATION</a:t>
            </a:r>
            <a:endParaRPr lang="en-US" sz="2800" b="1" dirty="0"/>
          </a:p>
        </p:txBody>
      </p:sp>
      <p:sp>
        <p:nvSpPr>
          <p:cNvPr id="8" name="Rectangle 7"/>
          <p:cNvSpPr/>
          <p:nvPr/>
        </p:nvSpPr>
        <p:spPr>
          <a:xfrm>
            <a:off x="496244" y="1416357"/>
            <a:ext cx="10747829" cy="4401205"/>
          </a:xfrm>
          <a:prstGeom prst="rect">
            <a:avLst/>
          </a:prstGeom>
        </p:spPr>
        <p:txBody>
          <a:bodyPr wrap="square">
            <a:spAutoFit/>
          </a:bodyPr>
          <a:lstStyle/>
          <a:p>
            <a:pPr algn="just"/>
            <a:r>
              <a:rPr lang="en-US" sz="2000" dirty="0" err="1"/>
              <a:t>Kemajuan</a:t>
            </a:r>
            <a:r>
              <a:rPr lang="en-US" sz="2000" dirty="0"/>
              <a:t> </a:t>
            </a:r>
            <a:r>
              <a:rPr lang="en-US" sz="2000" dirty="0" err="1"/>
              <a:t>teknis</a:t>
            </a:r>
            <a:r>
              <a:rPr lang="en-US" sz="2000" dirty="0"/>
              <a:t> </a:t>
            </a:r>
            <a:r>
              <a:rPr lang="en-US" sz="2000" dirty="0" err="1" smtClean="0"/>
              <a:t>melibatkan</a:t>
            </a:r>
            <a:r>
              <a:rPr lang="en-US" sz="2000" dirty="0" smtClean="0"/>
              <a:t> :</a:t>
            </a:r>
          </a:p>
          <a:p>
            <a:pPr marL="457200" indent="-457200" algn="just">
              <a:buAutoNum type="arabicParenBoth"/>
            </a:pPr>
            <a:r>
              <a:rPr lang="en-US" sz="2000" dirty="0" err="1" smtClean="0"/>
              <a:t>pengembangan</a:t>
            </a:r>
            <a:r>
              <a:rPr lang="en-US" sz="2000" dirty="0" smtClean="0"/>
              <a:t> </a:t>
            </a:r>
            <a:r>
              <a:rPr lang="en-US" sz="2000" dirty="0" err="1" smtClean="0"/>
              <a:t>ilmu</a:t>
            </a:r>
            <a:r>
              <a:rPr lang="en-US" sz="2000" dirty="0" smtClean="0"/>
              <a:t> </a:t>
            </a:r>
            <a:r>
              <a:rPr lang="en-US" sz="2000" dirty="0" err="1" smtClean="0"/>
              <a:t>pengetahuan</a:t>
            </a:r>
            <a:r>
              <a:rPr lang="en-US" sz="2000" dirty="0" smtClean="0"/>
              <a:t> </a:t>
            </a:r>
            <a:r>
              <a:rPr lang="en-US" sz="2000" dirty="0" err="1" smtClean="0"/>
              <a:t>murni</a:t>
            </a:r>
            <a:r>
              <a:rPr lang="en-US" sz="2000" dirty="0" smtClean="0"/>
              <a:t>, </a:t>
            </a:r>
          </a:p>
          <a:p>
            <a:pPr marL="457200" indent="-457200" algn="just">
              <a:buAutoNum type="arabicParenBoth"/>
            </a:pPr>
            <a:r>
              <a:rPr lang="en-US" sz="2000" dirty="0" err="1" smtClean="0"/>
              <a:t>penemuan</a:t>
            </a:r>
            <a:r>
              <a:rPr lang="en-US" sz="2000" dirty="0"/>
              <a:t>, </a:t>
            </a:r>
            <a:endParaRPr lang="en-US" sz="2000" dirty="0" smtClean="0"/>
          </a:p>
          <a:p>
            <a:pPr marL="457200" indent="-457200" algn="just">
              <a:buAutoNum type="arabicParenBoth"/>
            </a:pPr>
            <a:r>
              <a:rPr lang="en-US" sz="2000" dirty="0" err="1" smtClean="0"/>
              <a:t>inovasi</a:t>
            </a:r>
            <a:r>
              <a:rPr lang="en-US" sz="2000" dirty="0"/>
              <a:t>, </a:t>
            </a:r>
            <a:endParaRPr lang="en-US" sz="2000" dirty="0" smtClean="0"/>
          </a:p>
          <a:p>
            <a:pPr marL="457200" indent="-457200" algn="just">
              <a:buAutoNum type="arabicParenBoth"/>
            </a:pPr>
            <a:r>
              <a:rPr lang="en-US" sz="2000" dirty="0" err="1" smtClean="0"/>
              <a:t>pembiayaan</a:t>
            </a:r>
            <a:r>
              <a:rPr lang="en-US" sz="2000" dirty="0" smtClean="0"/>
              <a:t> </a:t>
            </a:r>
            <a:r>
              <a:rPr lang="en-US" sz="2000" dirty="0" err="1"/>
              <a:t>inovasi</a:t>
            </a:r>
            <a:r>
              <a:rPr lang="en-US" sz="2000" dirty="0"/>
              <a:t>, </a:t>
            </a:r>
            <a:r>
              <a:rPr lang="en-US" sz="2000" dirty="0" err="1"/>
              <a:t>dan</a:t>
            </a:r>
            <a:r>
              <a:rPr lang="en-US" sz="2000" dirty="0"/>
              <a:t> </a:t>
            </a:r>
            <a:endParaRPr lang="en-US" sz="2000" dirty="0" smtClean="0"/>
          </a:p>
          <a:p>
            <a:pPr marL="457200" indent="-457200" algn="just">
              <a:buAutoNum type="arabicParenBoth"/>
            </a:pPr>
            <a:r>
              <a:rPr lang="en-US" sz="2000" dirty="0" err="1" smtClean="0"/>
              <a:t>penerimaan</a:t>
            </a:r>
            <a:r>
              <a:rPr lang="en-US" sz="2000" dirty="0" smtClean="0"/>
              <a:t> </a:t>
            </a:r>
            <a:r>
              <a:rPr lang="en-US" sz="2000" dirty="0" err="1"/>
              <a:t>inovasi</a:t>
            </a:r>
            <a:r>
              <a:rPr lang="en-US" sz="2000" dirty="0"/>
              <a:t>. </a:t>
            </a:r>
            <a:endParaRPr lang="en-US" sz="2000" dirty="0" smtClean="0"/>
          </a:p>
          <a:p>
            <a:pPr algn="just"/>
            <a:endParaRPr lang="en-US" sz="2000" dirty="0"/>
          </a:p>
          <a:p>
            <a:pPr algn="just"/>
            <a:r>
              <a:rPr lang="id-ID" sz="2000" dirty="0"/>
              <a:t>Ilmu pengetahuan dan inovasi teknis berinteraksi; kemajuan ilmu pengetahuan dasar tidak hanya menciptakan peluang untuk inovasi, tetapi juga insentif ekonomi dan kemajuan teknis dapat memengaruhi agenda, dan mengidentifikasi hasil dari penelitian ilmiah. Hubungan dari produksi ke teknologi dan ilmu pengetahuan sering kali tidak ada di LDC. Namun, negara-negara berpenghasilan rendah sering kali dapat melewatkan tahap 1 dan 2 dan kadang-kadang bahkan tahap 3, sehingga personel tingkat tinggi yang langka dapat dikhususkan untuk mengadaptasi penemuan-penemuan yang telah dibuat </a:t>
            </a:r>
            <a:r>
              <a:rPr lang="id-ID" sz="2000" b="1" dirty="0"/>
              <a:t>(Maclaurin 1953:97-111; Fransman 1986:47-48</a:t>
            </a:r>
            <a:r>
              <a:rPr lang="id-ID" sz="2000" b="1" dirty="0" smtClean="0"/>
              <a:t>)</a:t>
            </a:r>
            <a:r>
              <a:rPr lang="id-ID" sz="2000" dirty="0" smtClean="0"/>
              <a:t>.</a:t>
            </a:r>
            <a:endParaRPr lang="id-ID" sz="2000" dirty="0"/>
          </a:p>
        </p:txBody>
      </p:sp>
    </p:spTree>
    <p:extLst>
      <p:ext uri="{BB962C8B-B14F-4D97-AF65-F5344CB8AC3E}">
        <p14:creationId xmlns:p14="http://schemas.microsoft.com/office/powerpoint/2010/main" val="22498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687265"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496244" y="335216"/>
            <a:ext cx="6316680" cy="523220"/>
          </a:xfrm>
          <a:prstGeom prst="rect">
            <a:avLst/>
          </a:prstGeom>
        </p:spPr>
        <p:txBody>
          <a:bodyPr wrap="square">
            <a:spAutoFit/>
          </a:bodyPr>
          <a:lstStyle/>
          <a:p>
            <a:r>
              <a:rPr lang="en-US" sz="2800" b="1" dirty="0"/>
              <a:t>Entrepreneur as Gap-Filler</a:t>
            </a:r>
            <a:endParaRPr lang="en-US" sz="2800" b="1" dirty="0"/>
          </a:p>
        </p:txBody>
      </p:sp>
      <p:sp>
        <p:nvSpPr>
          <p:cNvPr id="8" name="Rectangle 7"/>
          <p:cNvSpPr/>
          <p:nvPr/>
        </p:nvSpPr>
        <p:spPr>
          <a:xfrm>
            <a:off x="496244" y="1416357"/>
            <a:ext cx="10747829" cy="3477875"/>
          </a:xfrm>
          <a:prstGeom prst="rect">
            <a:avLst/>
          </a:prstGeom>
        </p:spPr>
        <p:txBody>
          <a:bodyPr wrap="square">
            <a:spAutoFit/>
          </a:bodyPr>
          <a:lstStyle/>
          <a:p>
            <a:pPr algn="just"/>
            <a:r>
              <a:rPr lang="en-US" sz="2000" b="1" dirty="0"/>
              <a:t>Ronald H. </a:t>
            </a:r>
            <a:r>
              <a:rPr lang="en-US" sz="2000" b="1" dirty="0" err="1"/>
              <a:t>Coase</a:t>
            </a:r>
            <a:r>
              <a:rPr lang="en-US" sz="2000" dirty="0"/>
              <a:t> </a:t>
            </a:r>
            <a:r>
              <a:rPr lang="en-US" sz="2000" dirty="0" err="1"/>
              <a:t>mengidentifikasi</a:t>
            </a:r>
            <a:r>
              <a:rPr lang="en-US" sz="2000" dirty="0"/>
              <a:t> </a:t>
            </a:r>
            <a:r>
              <a:rPr lang="en-US" sz="2000" dirty="0" err="1"/>
              <a:t>dua</a:t>
            </a:r>
            <a:r>
              <a:rPr lang="en-US" sz="2000" dirty="0"/>
              <a:t> </a:t>
            </a:r>
            <a:r>
              <a:rPr lang="en-US" sz="2000" dirty="0" err="1"/>
              <a:t>instrumen</a:t>
            </a:r>
            <a:r>
              <a:rPr lang="en-US" sz="2000" dirty="0"/>
              <a:t> </a:t>
            </a:r>
            <a:r>
              <a:rPr lang="en-US" sz="2000" dirty="0" err="1"/>
              <a:t>koordinasi</a:t>
            </a:r>
            <a:r>
              <a:rPr lang="en-US" sz="2000" dirty="0"/>
              <a:t> </a:t>
            </a:r>
            <a:r>
              <a:rPr lang="en-US" sz="2000" dirty="0" err="1"/>
              <a:t>utama</a:t>
            </a:r>
            <a:r>
              <a:rPr lang="en-US" sz="2000" dirty="0"/>
              <a:t> </a:t>
            </a:r>
            <a:r>
              <a:rPr lang="en-US" sz="2000" dirty="0" err="1"/>
              <a:t>dalam</a:t>
            </a:r>
            <a:r>
              <a:rPr lang="en-US" sz="2000" dirty="0"/>
              <a:t> </a:t>
            </a:r>
            <a:r>
              <a:rPr lang="en-US" sz="2000" dirty="0" err="1"/>
              <a:t>ekonomi</a:t>
            </a:r>
            <a:r>
              <a:rPr lang="en-US" sz="2000" dirty="0"/>
              <a:t>: </a:t>
            </a:r>
            <a:r>
              <a:rPr lang="en-US" sz="2000" dirty="0" err="1"/>
              <a:t>pengusaha</a:t>
            </a:r>
            <a:r>
              <a:rPr lang="en-US" sz="2000" dirty="0"/>
              <a:t>, yang </a:t>
            </a:r>
            <a:r>
              <a:rPr lang="en-US" sz="2000" dirty="0" err="1"/>
              <a:t>mengorganisasikan</a:t>
            </a:r>
            <a:r>
              <a:rPr lang="en-US" sz="2000" dirty="0"/>
              <a:t> </a:t>
            </a:r>
            <a:r>
              <a:rPr lang="en-US" sz="2000" dirty="0" err="1"/>
              <a:t>perusahaan</a:t>
            </a:r>
            <a:r>
              <a:rPr lang="en-US" sz="2000" dirty="0"/>
              <a:t> </a:t>
            </a:r>
            <a:r>
              <a:rPr lang="en-US" sz="2000" dirty="0" err="1"/>
              <a:t>melalui</a:t>
            </a:r>
            <a:r>
              <a:rPr lang="en-US" sz="2000" dirty="0"/>
              <a:t> </a:t>
            </a:r>
            <a:r>
              <a:rPr lang="en-US" sz="2000" dirty="0" err="1"/>
              <a:t>hierarki</a:t>
            </a:r>
            <a:r>
              <a:rPr lang="en-US" sz="2000" dirty="0"/>
              <a:t> </a:t>
            </a:r>
            <a:r>
              <a:rPr lang="en-US" sz="2000" dirty="0" err="1"/>
              <a:t>perintah</a:t>
            </a:r>
            <a:r>
              <a:rPr lang="en-US" sz="2000" dirty="0"/>
              <a:t> </a:t>
            </a:r>
            <a:r>
              <a:rPr lang="en-US" sz="2000" dirty="0" err="1"/>
              <a:t>dan</a:t>
            </a:r>
            <a:r>
              <a:rPr lang="en-US" sz="2000" dirty="0"/>
              <a:t> </a:t>
            </a:r>
            <a:r>
              <a:rPr lang="en-US" sz="2000" dirty="0" err="1"/>
              <a:t>harga</a:t>
            </a:r>
            <a:r>
              <a:rPr lang="en-US" sz="2000" dirty="0"/>
              <a:t>, </a:t>
            </a:r>
            <a:r>
              <a:rPr lang="en-US" sz="2000" dirty="0" err="1"/>
              <a:t>dan</a:t>
            </a:r>
            <a:r>
              <a:rPr lang="en-US" sz="2000" dirty="0"/>
              <a:t> </a:t>
            </a:r>
            <a:r>
              <a:rPr lang="en-US" sz="2000" dirty="0" err="1"/>
              <a:t>mekanisme</a:t>
            </a:r>
            <a:r>
              <a:rPr lang="en-US" sz="2000" dirty="0"/>
              <a:t> </a:t>
            </a:r>
            <a:r>
              <a:rPr lang="en-US" sz="2000" dirty="0" err="1"/>
              <a:t>harga</a:t>
            </a:r>
            <a:r>
              <a:rPr lang="en-US" sz="2000" dirty="0"/>
              <a:t>, yang </a:t>
            </a:r>
            <a:r>
              <a:rPr lang="en-US" sz="2000" dirty="0" err="1"/>
              <a:t>mengkoordinasikan</a:t>
            </a:r>
            <a:r>
              <a:rPr lang="en-US" sz="2000" dirty="0"/>
              <a:t> </a:t>
            </a:r>
            <a:r>
              <a:rPr lang="en-US" sz="2000" dirty="0" err="1"/>
              <a:t>keputusan</a:t>
            </a:r>
            <a:r>
              <a:rPr lang="en-US" sz="2000" dirty="0"/>
              <a:t> di </a:t>
            </a:r>
            <a:r>
              <a:rPr lang="en-US" sz="2000" dirty="0" err="1"/>
              <a:t>antara</a:t>
            </a:r>
            <a:r>
              <a:rPr lang="en-US" sz="2000" dirty="0"/>
              <a:t> </a:t>
            </a:r>
            <a:r>
              <a:rPr lang="en-US" sz="2000" dirty="0" err="1"/>
              <a:t>perusahaan-perusahaan</a:t>
            </a:r>
            <a:r>
              <a:rPr lang="en-US" sz="2000" dirty="0"/>
              <a:t>. </a:t>
            </a:r>
            <a:r>
              <a:rPr lang="en-US" sz="2000" dirty="0" err="1"/>
              <a:t>Pilihan</a:t>
            </a:r>
            <a:r>
              <a:rPr lang="en-US" sz="2000" dirty="0"/>
              <a:t> </a:t>
            </a:r>
            <a:r>
              <a:rPr lang="en-US" sz="2000" dirty="0" err="1"/>
              <a:t>antara</a:t>
            </a:r>
            <a:r>
              <a:rPr lang="en-US" sz="2000" dirty="0"/>
              <a:t> </a:t>
            </a:r>
            <a:r>
              <a:rPr lang="en-US" sz="2000" dirty="0" err="1"/>
              <a:t>organisasi</a:t>
            </a:r>
            <a:r>
              <a:rPr lang="en-US" sz="2000" dirty="0"/>
              <a:t> di </a:t>
            </a:r>
            <a:r>
              <a:rPr lang="en-US" sz="2000" dirty="0" err="1"/>
              <a:t>dalam</a:t>
            </a:r>
            <a:r>
              <a:rPr lang="en-US" sz="2000" dirty="0"/>
              <a:t> </a:t>
            </a:r>
            <a:r>
              <a:rPr lang="en-US" sz="2000" dirty="0" err="1"/>
              <a:t>perusahaan</a:t>
            </a:r>
            <a:r>
              <a:rPr lang="en-US" sz="2000" dirty="0"/>
              <a:t> </a:t>
            </a:r>
            <a:r>
              <a:rPr lang="en-US" sz="2000" dirty="0" err="1"/>
              <a:t>atau</a:t>
            </a:r>
            <a:r>
              <a:rPr lang="en-US" sz="2000" dirty="0"/>
              <a:t> </a:t>
            </a:r>
            <a:r>
              <a:rPr lang="en-US" sz="2000" dirty="0" err="1"/>
              <a:t>oleh</a:t>
            </a:r>
            <a:r>
              <a:rPr lang="en-US" sz="2000" dirty="0"/>
              <a:t> </a:t>
            </a:r>
            <a:r>
              <a:rPr lang="en-US" sz="2000" dirty="0" err="1"/>
              <a:t>pasar</a:t>
            </a:r>
            <a:r>
              <a:rPr lang="en-US" sz="2000" dirty="0"/>
              <a:t> (</a:t>
            </a:r>
            <a:r>
              <a:rPr lang="en-US" sz="2000" dirty="0" err="1"/>
              <a:t>yaitu</a:t>
            </a:r>
            <a:r>
              <a:rPr lang="en-US" sz="2000" dirty="0"/>
              <a:t>, </a:t>
            </a:r>
            <a:r>
              <a:rPr lang="en-US" sz="2000" dirty="0" err="1"/>
              <a:t>keputusan</a:t>
            </a:r>
            <a:r>
              <a:rPr lang="en-US" sz="2000" dirty="0"/>
              <a:t> "</a:t>
            </a:r>
            <a:r>
              <a:rPr lang="en-US" sz="2000" dirty="0" err="1"/>
              <a:t>membuat</a:t>
            </a:r>
            <a:r>
              <a:rPr lang="en-US" sz="2000" dirty="0"/>
              <a:t> </a:t>
            </a:r>
            <a:r>
              <a:rPr lang="en-US" sz="2000" dirty="0" err="1"/>
              <a:t>atau</a:t>
            </a:r>
            <a:r>
              <a:rPr lang="en-US" sz="2000" dirty="0"/>
              <a:t> </a:t>
            </a:r>
            <a:r>
              <a:rPr lang="en-US" sz="2000" dirty="0" err="1"/>
              <a:t>membeli</a:t>
            </a:r>
            <a:r>
              <a:rPr lang="en-US" sz="2000" dirty="0"/>
              <a:t>") </a:t>
            </a:r>
            <a:r>
              <a:rPr lang="en-US" sz="2000" dirty="0" err="1"/>
              <a:t>tidak</a:t>
            </a:r>
            <a:r>
              <a:rPr lang="en-US" sz="2000" dirty="0"/>
              <a:t> </a:t>
            </a:r>
            <a:r>
              <a:rPr lang="en-US" sz="2000" dirty="0" err="1"/>
              <a:t>diberikan</a:t>
            </a:r>
            <a:r>
              <a:rPr lang="en-US" sz="2000" dirty="0"/>
              <a:t> </a:t>
            </a:r>
            <a:r>
              <a:rPr lang="en-US" sz="2000" dirty="0" err="1"/>
              <a:t>atau</a:t>
            </a:r>
            <a:r>
              <a:rPr lang="en-US" sz="2000" dirty="0"/>
              <a:t> </a:t>
            </a:r>
            <a:r>
              <a:rPr lang="en-US" sz="2000" dirty="0" err="1"/>
              <a:t>ditentukan</a:t>
            </a:r>
            <a:r>
              <a:rPr lang="en-US" sz="2000" dirty="0"/>
              <a:t> </a:t>
            </a:r>
            <a:r>
              <a:rPr lang="en-US" sz="2000" dirty="0" err="1"/>
              <a:t>oleh</a:t>
            </a:r>
            <a:r>
              <a:rPr lang="en-US" sz="2000" dirty="0"/>
              <a:t> </a:t>
            </a:r>
            <a:r>
              <a:rPr lang="en-US" sz="2000" dirty="0" err="1"/>
              <a:t>teknologi</a:t>
            </a:r>
            <a:r>
              <a:rPr lang="en-US" sz="2000" dirty="0"/>
              <a:t>, </a:t>
            </a:r>
            <a:r>
              <a:rPr lang="en-US" sz="2000" dirty="0" err="1"/>
              <a:t>tetapi</a:t>
            </a:r>
            <a:r>
              <a:rPr lang="en-US" sz="2000" dirty="0"/>
              <a:t> </a:t>
            </a:r>
            <a:r>
              <a:rPr lang="en-US" sz="2000" dirty="0" err="1"/>
              <a:t>terutama</a:t>
            </a:r>
            <a:r>
              <a:rPr lang="en-US" sz="2000" dirty="0"/>
              <a:t> </a:t>
            </a:r>
            <a:r>
              <a:rPr lang="en-US" sz="2000" dirty="0" err="1"/>
              <a:t>mencerminkan</a:t>
            </a:r>
            <a:r>
              <a:rPr lang="en-US" sz="2000" dirty="0"/>
              <a:t> </a:t>
            </a:r>
            <a:r>
              <a:rPr lang="en-US" sz="2000" dirty="0" err="1"/>
              <a:t>biaya</a:t>
            </a:r>
            <a:r>
              <a:rPr lang="en-US" sz="2000" dirty="0"/>
              <a:t> </a:t>
            </a:r>
            <a:r>
              <a:rPr lang="en-US" sz="2000" dirty="0" err="1"/>
              <a:t>transaksi</a:t>
            </a:r>
            <a:r>
              <a:rPr lang="en-US" sz="2000" dirty="0"/>
              <a:t> </a:t>
            </a:r>
            <a:r>
              <a:rPr lang="en-US" sz="2000" dirty="0" err="1"/>
              <a:t>menggunakan</a:t>
            </a:r>
            <a:r>
              <a:rPr lang="en-US" sz="2000" dirty="0"/>
              <a:t> </a:t>
            </a:r>
            <a:r>
              <a:rPr lang="en-US" sz="2000" dirty="0" err="1"/>
              <a:t>sistem</a:t>
            </a:r>
            <a:r>
              <a:rPr lang="en-US" sz="2000" dirty="0"/>
              <a:t> </a:t>
            </a:r>
            <a:r>
              <a:rPr lang="en-US" sz="2000" dirty="0" err="1"/>
              <a:t>harga</a:t>
            </a:r>
            <a:r>
              <a:rPr lang="en-US" sz="2000" dirty="0"/>
              <a:t>, </a:t>
            </a:r>
            <a:r>
              <a:rPr lang="en-US" sz="2000" dirty="0" err="1"/>
              <a:t>termasuk</a:t>
            </a:r>
            <a:r>
              <a:rPr lang="en-US" sz="2000" dirty="0"/>
              <a:t> </a:t>
            </a:r>
            <a:r>
              <a:rPr lang="en-US" sz="2000" dirty="0" err="1"/>
              <a:t>biaya</a:t>
            </a:r>
            <a:r>
              <a:rPr lang="en-US" sz="2000" dirty="0"/>
              <a:t> </a:t>
            </a:r>
            <a:r>
              <a:rPr lang="en-US" sz="2000" dirty="0" err="1"/>
              <a:t>untuk</a:t>
            </a:r>
            <a:r>
              <a:rPr lang="en-US" sz="2000" dirty="0"/>
              <a:t> </a:t>
            </a:r>
            <a:r>
              <a:rPr lang="en-US" sz="2000" dirty="0" err="1"/>
              <a:t>menemukan</a:t>
            </a:r>
            <a:r>
              <a:rPr lang="en-US" sz="2000" dirty="0"/>
              <a:t> </a:t>
            </a:r>
            <a:r>
              <a:rPr lang="en-US" sz="2000" dirty="0" err="1"/>
              <a:t>harga</a:t>
            </a:r>
            <a:r>
              <a:rPr lang="en-US" sz="2000" dirty="0"/>
              <a:t> (</a:t>
            </a:r>
            <a:r>
              <a:rPr lang="en-US" sz="2000" dirty="0" err="1"/>
              <a:t>Coase</a:t>
            </a:r>
            <a:r>
              <a:rPr lang="en-US" sz="2000" dirty="0"/>
              <a:t> 1937: 386-405</a:t>
            </a:r>
            <a:r>
              <a:rPr lang="en-US" sz="2000" dirty="0" smtClean="0"/>
              <a:t>).</a:t>
            </a:r>
          </a:p>
          <a:p>
            <a:pPr algn="just"/>
            <a:endParaRPr lang="en-US" sz="2000" dirty="0"/>
          </a:p>
          <a:p>
            <a:pPr algn="just"/>
            <a:r>
              <a:rPr lang="id-ID" sz="2000" dirty="0"/>
              <a:t>Seorang pengusaha (individu atau kelompok individu) memiliki kemampuan yang langka untuk menebus deﬁsiensi pasar atau mengisi kesenjangan. Tidak ada korespondensi satu-ke-satu antara set input dan output. Banyak perusahaan beroperasi dengan tingkat kelonggaran yang cukup besar </a:t>
            </a:r>
            <a:r>
              <a:rPr lang="id-ID" sz="2000" b="1" dirty="0"/>
              <a:t>(Leibenstein 1966:392-415; Leibenstein 1968:72-83</a:t>
            </a:r>
            <a:r>
              <a:rPr lang="id-ID" sz="2000" b="1" dirty="0" smtClean="0"/>
              <a:t>).</a:t>
            </a:r>
            <a:endParaRPr lang="en-US" sz="2000" b="1" dirty="0" smtClean="0"/>
          </a:p>
        </p:txBody>
      </p:sp>
    </p:spTree>
    <p:extLst>
      <p:ext uri="{BB962C8B-B14F-4D97-AF65-F5344CB8AC3E}">
        <p14:creationId xmlns:p14="http://schemas.microsoft.com/office/powerpoint/2010/main" val="228804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014B96C7-0A15-4523-A9B4-B4E5A67D568E}"/>
              </a:ext>
            </a:extLst>
          </p:cNvPr>
          <p:cNvPicPr>
            <a:picLocks noChangeAspect="1"/>
          </p:cNvPicPr>
          <p:nvPr/>
        </p:nvPicPr>
        <p:blipFill rotWithShape="1">
          <a:blip r:embed="rId2">
            <a:extLst>
              <a:ext uri="{28A0092B-C50C-407E-A947-70E740481C1C}">
                <a14:useLocalDpi xmlns:a14="http://schemas.microsoft.com/office/drawing/2010/main" val="0"/>
              </a:ext>
            </a:extLst>
          </a:blip>
          <a:srcRect l="72911" t="1347" r="1018" b="84031"/>
          <a:stretch/>
        </p:blipFill>
        <p:spPr>
          <a:xfrm>
            <a:off x="8687265" y="0"/>
            <a:ext cx="3260035" cy="1325563"/>
          </a:xfrm>
          <a:prstGeom prst="rect">
            <a:avLst/>
          </a:prstGeom>
        </p:spPr>
      </p:pic>
      <p:pic>
        <p:nvPicPr>
          <p:cNvPr id="7" name="Content Placeholder 3">
            <a:extLst>
              <a:ext uri="{FF2B5EF4-FFF2-40B4-BE49-F238E27FC236}">
                <a16:creationId xmlns:a16="http://schemas.microsoft.com/office/drawing/2014/main" xmlns="" id="{FA84AB1C-4EF4-4DC7-936A-15EBB813FED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82" t="71954" r="1018" b="23193"/>
          <a:stretch/>
        </p:blipFill>
        <p:spPr>
          <a:xfrm>
            <a:off x="0" y="6400800"/>
            <a:ext cx="12192000" cy="439979"/>
          </a:xfrm>
        </p:spPr>
      </p:pic>
      <p:sp>
        <p:nvSpPr>
          <p:cNvPr id="5" name="Rectangle 4"/>
          <p:cNvSpPr/>
          <p:nvPr/>
        </p:nvSpPr>
        <p:spPr>
          <a:xfrm>
            <a:off x="496244" y="335216"/>
            <a:ext cx="6316680" cy="523220"/>
          </a:xfrm>
          <a:prstGeom prst="rect">
            <a:avLst/>
          </a:prstGeom>
        </p:spPr>
        <p:txBody>
          <a:bodyPr wrap="square">
            <a:spAutoFit/>
          </a:bodyPr>
          <a:lstStyle/>
          <a:p>
            <a:r>
              <a:rPr lang="en-US" sz="2800" b="1" dirty="0"/>
              <a:t>Functions of the Entrepreneur</a:t>
            </a:r>
            <a:endParaRPr lang="en-US" sz="2800" b="1" dirty="0"/>
          </a:p>
        </p:txBody>
      </p:sp>
      <p:sp>
        <p:nvSpPr>
          <p:cNvPr id="8" name="Rectangle 7"/>
          <p:cNvSpPr/>
          <p:nvPr/>
        </p:nvSpPr>
        <p:spPr>
          <a:xfrm>
            <a:off x="496244" y="1542199"/>
            <a:ext cx="10334888" cy="3046988"/>
          </a:xfrm>
          <a:prstGeom prst="rect">
            <a:avLst/>
          </a:prstGeom>
        </p:spPr>
        <p:txBody>
          <a:bodyPr wrap="square">
            <a:spAutoFit/>
          </a:bodyPr>
          <a:lstStyle/>
          <a:p>
            <a:pPr algn="just"/>
            <a:r>
              <a:rPr lang="en-US" sz="2400" b="1" dirty="0"/>
              <a:t>Addison (2003:5) </a:t>
            </a:r>
            <a:r>
              <a:rPr lang="en-US" sz="2400" dirty="0" err="1"/>
              <a:t>menemukan</a:t>
            </a:r>
            <a:r>
              <a:rPr lang="en-US" sz="2400" dirty="0"/>
              <a:t> </a:t>
            </a:r>
            <a:r>
              <a:rPr lang="en-US" sz="2400" dirty="0" err="1"/>
              <a:t>bahwa</a:t>
            </a:r>
            <a:r>
              <a:rPr lang="en-US" sz="2400" dirty="0"/>
              <a:t> LDC yang </a:t>
            </a:r>
            <a:r>
              <a:rPr lang="en-US" sz="2400" dirty="0" err="1"/>
              <a:t>meniru</a:t>
            </a:r>
            <a:r>
              <a:rPr lang="en-US" sz="2400" dirty="0"/>
              <a:t> DC, yang </a:t>
            </a:r>
            <a:r>
              <a:rPr lang="en-US" sz="2400" dirty="0" err="1"/>
              <a:t>didorong</a:t>
            </a:r>
            <a:r>
              <a:rPr lang="en-US" sz="2400" dirty="0"/>
              <a:t> </a:t>
            </a:r>
            <a:r>
              <a:rPr lang="en-US" sz="2400" dirty="0" err="1"/>
              <a:t>oleh</a:t>
            </a:r>
            <a:r>
              <a:rPr lang="en-US" sz="2400" dirty="0"/>
              <a:t> </a:t>
            </a:r>
            <a:r>
              <a:rPr lang="en-US" sz="2400" dirty="0" err="1"/>
              <a:t>tingkat</a:t>
            </a:r>
            <a:r>
              <a:rPr lang="en-US" sz="2400" dirty="0"/>
              <a:t> </a:t>
            </a:r>
            <a:r>
              <a:rPr lang="en-US" sz="2400" dirty="0" err="1"/>
              <a:t>pendidikan</a:t>
            </a:r>
            <a:r>
              <a:rPr lang="en-US" sz="2400" dirty="0"/>
              <a:t> yang </a:t>
            </a:r>
            <a:r>
              <a:rPr lang="en-US" sz="2400" dirty="0" err="1"/>
              <a:t>lebih</a:t>
            </a:r>
            <a:r>
              <a:rPr lang="en-US" sz="2400" dirty="0"/>
              <a:t> </a:t>
            </a:r>
            <a:r>
              <a:rPr lang="en-US" sz="2400" dirty="0" err="1"/>
              <a:t>tinggi</a:t>
            </a:r>
            <a:r>
              <a:rPr lang="en-US" sz="2400" dirty="0"/>
              <a:t>, </a:t>
            </a:r>
            <a:r>
              <a:rPr lang="en-US" sz="2400" dirty="0" err="1"/>
              <a:t>merupakan</a:t>
            </a:r>
            <a:r>
              <a:rPr lang="en-US" sz="2400" dirty="0"/>
              <a:t> </a:t>
            </a:r>
            <a:r>
              <a:rPr lang="en-US" sz="2400" dirty="0" err="1"/>
              <a:t>faktor</a:t>
            </a:r>
            <a:r>
              <a:rPr lang="en-US" sz="2400" dirty="0"/>
              <a:t> </a:t>
            </a:r>
            <a:r>
              <a:rPr lang="en-US" sz="2400" dirty="0" err="1"/>
              <a:t>utama</a:t>
            </a:r>
            <a:r>
              <a:rPr lang="en-US" sz="2400" dirty="0"/>
              <a:t> yang </a:t>
            </a:r>
            <a:r>
              <a:rPr lang="en-US" sz="2400" dirty="0" err="1"/>
              <a:t>berkontribusi</a:t>
            </a:r>
            <a:r>
              <a:rPr lang="en-US" sz="2400" dirty="0"/>
              <a:t> </a:t>
            </a:r>
            <a:r>
              <a:rPr lang="en-US" sz="2400" dirty="0" err="1"/>
              <a:t>terhadap</a:t>
            </a:r>
            <a:r>
              <a:rPr lang="en-US" sz="2400" dirty="0"/>
              <a:t> </a:t>
            </a:r>
            <a:r>
              <a:rPr lang="en-US" sz="2400" dirty="0" err="1"/>
              <a:t>peningkatan</a:t>
            </a:r>
            <a:r>
              <a:rPr lang="en-US" sz="2400" dirty="0"/>
              <a:t> </a:t>
            </a:r>
            <a:r>
              <a:rPr lang="en-US" sz="2400" dirty="0" err="1"/>
              <a:t>produktivitas</a:t>
            </a:r>
            <a:r>
              <a:rPr lang="en-US" sz="2400" dirty="0"/>
              <a:t> </a:t>
            </a:r>
            <a:r>
              <a:rPr lang="en-US" sz="2400" dirty="0" err="1"/>
              <a:t>totalalfalfroduktivitas</a:t>
            </a:r>
            <a:r>
              <a:rPr lang="en-US" sz="2400" dirty="0"/>
              <a:t>. </a:t>
            </a:r>
            <a:r>
              <a:rPr lang="en-US" sz="2400" dirty="0" err="1"/>
              <a:t>Sebagian</a:t>
            </a:r>
            <a:r>
              <a:rPr lang="en-US" sz="2400" dirty="0"/>
              <a:t> </a:t>
            </a:r>
            <a:r>
              <a:rPr lang="en-US" sz="2400" dirty="0" err="1"/>
              <a:t>besar</a:t>
            </a:r>
            <a:r>
              <a:rPr lang="en-US" sz="2400" dirty="0"/>
              <a:t> </a:t>
            </a:r>
            <a:r>
              <a:rPr lang="en-US" sz="2400" dirty="0" err="1"/>
              <a:t>aktivitas</a:t>
            </a:r>
            <a:r>
              <a:rPr lang="en-US" sz="2400" dirty="0"/>
              <a:t> </a:t>
            </a:r>
            <a:r>
              <a:rPr lang="en-US" sz="2400" dirty="0" err="1"/>
              <a:t>bisnis</a:t>
            </a:r>
            <a:r>
              <a:rPr lang="en-US" sz="2400" dirty="0"/>
              <a:t> di </a:t>
            </a:r>
            <a:r>
              <a:rPr lang="en-US" sz="2400" dirty="0" err="1"/>
              <a:t>negara</a:t>
            </a:r>
            <a:r>
              <a:rPr lang="en-US" sz="2400" dirty="0"/>
              <a:t> yang </a:t>
            </a:r>
            <a:r>
              <a:rPr lang="en-US" sz="2400" dirty="0" err="1"/>
              <a:t>tidak</a:t>
            </a:r>
            <a:r>
              <a:rPr lang="en-US" sz="2400" dirty="0"/>
              <a:t> </a:t>
            </a:r>
            <a:r>
              <a:rPr lang="en-US" sz="2400" dirty="0" err="1"/>
              <a:t>stasioner</a:t>
            </a:r>
            <a:r>
              <a:rPr lang="en-US" sz="2400" dirty="0"/>
              <a:t> </a:t>
            </a:r>
            <a:r>
              <a:rPr lang="en-US" sz="2400" dirty="0" err="1"/>
              <a:t>membutuhkan</a:t>
            </a:r>
            <a:r>
              <a:rPr lang="en-US" sz="2400" dirty="0"/>
              <a:t> </a:t>
            </a:r>
            <a:r>
              <a:rPr lang="en-US" sz="2400" dirty="0" err="1"/>
              <a:t>inovasi</a:t>
            </a:r>
            <a:r>
              <a:rPr lang="en-US" sz="2400" dirty="0"/>
              <a:t>. </a:t>
            </a:r>
            <a:r>
              <a:rPr lang="en-US" sz="2400" dirty="0" err="1"/>
              <a:t>Setiap</a:t>
            </a:r>
            <a:r>
              <a:rPr lang="en-US" sz="2400" dirty="0"/>
              <a:t> </a:t>
            </a:r>
            <a:r>
              <a:rPr lang="en-US" sz="2400" dirty="0" err="1"/>
              <a:t>perusahaan</a:t>
            </a:r>
            <a:r>
              <a:rPr lang="en-US" sz="2400" dirty="0"/>
              <a:t> </a:t>
            </a:r>
            <a:r>
              <a:rPr lang="en-US" sz="2400" dirty="0" err="1"/>
              <a:t>memiliki</a:t>
            </a:r>
            <a:r>
              <a:rPr lang="en-US" sz="2400" dirty="0"/>
              <a:t> </a:t>
            </a:r>
            <a:r>
              <a:rPr lang="en-US" sz="2400" dirty="0" err="1"/>
              <a:t>lokasi</a:t>
            </a:r>
            <a:r>
              <a:rPr lang="en-US" sz="2400" dirty="0"/>
              <a:t> </a:t>
            </a:r>
            <a:r>
              <a:rPr lang="en-US" sz="2400" dirty="0" err="1"/>
              <a:t>dan</a:t>
            </a:r>
            <a:r>
              <a:rPr lang="en-US" sz="2400" dirty="0"/>
              <a:t> </a:t>
            </a:r>
            <a:r>
              <a:rPr lang="en-US" sz="2400" dirty="0" err="1"/>
              <a:t>organisasi</a:t>
            </a:r>
            <a:r>
              <a:rPr lang="en-US" sz="2400" dirty="0"/>
              <a:t> yang </a:t>
            </a:r>
            <a:r>
              <a:rPr lang="en-US" sz="2400" dirty="0" err="1"/>
              <a:t>unik</a:t>
            </a:r>
            <a:r>
              <a:rPr lang="en-US" sz="2400" dirty="0"/>
              <a:t>, </a:t>
            </a:r>
            <a:r>
              <a:rPr lang="en-US" sz="2400" dirty="0" err="1"/>
              <a:t>dan</a:t>
            </a:r>
            <a:r>
              <a:rPr lang="en-US" sz="2400" dirty="0"/>
              <a:t> </a:t>
            </a:r>
            <a:r>
              <a:rPr lang="en-US" sz="2400" dirty="0" err="1"/>
              <a:t>kondisi</a:t>
            </a:r>
            <a:r>
              <a:rPr lang="en-US" sz="2400" dirty="0"/>
              <a:t> </a:t>
            </a:r>
            <a:r>
              <a:rPr lang="en-US" sz="2400" dirty="0" err="1"/>
              <a:t>ekonominya</a:t>
            </a:r>
            <a:r>
              <a:rPr lang="en-US" sz="2400" dirty="0"/>
              <a:t> </a:t>
            </a:r>
            <a:r>
              <a:rPr lang="en-US" sz="2400" dirty="0" err="1"/>
              <a:t>berubah</a:t>
            </a:r>
            <a:r>
              <a:rPr lang="en-US" sz="2400" dirty="0"/>
              <a:t> </a:t>
            </a:r>
            <a:r>
              <a:rPr lang="en-US" sz="2400" dirty="0" err="1"/>
              <a:t>dari</a:t>
            </a:r>
            <a:r>
              <a:rPr lang="en-US" sz="2400" dirty="0"/>
              <a:t> </a:t>
            </a:r>
            <a:r>
              <a:rPr lang="en-US" sz="2400" dirty="0" err="1"/>
              <a:t>waktu</a:t>
            </a:r>
            <a:r>
              <a:rPr lang="en-US" sz="2400" dirty="0"/>
              <a:t> </a:t>
            </a:r>
            <a:r>
              <a:rPr lang="en-US" sz="2400" dirty="0" err="1"/>
              <a:t>ke</a:t>
            </a:r>
            <a:r>
              <a:rPr lang="en-US" sz="2400" dirty="0"/>
              <a:t> </a:t>
            </a:r>
            <a:r>
              <a:rPr lang="en-US" sz="2400" dirty="0" err="1"/>
              <a:t>waktu</a:t>
            </a:r>
            <a:r>
              <a:rPr lang="en-US" sz="2400" dirty="0"/>
              <a:t>. </a:t>
            </a:r>
            <a:r>
              <a:rPr lang="en-US" sz="2400" dirty="0" err="1"/>
              <a:t>Dengan</a:t>
            </a:r>
            <a:r>
              <a:rPr lang="en-US" sz="2400" dirty="0"/>
              <a:t> </a:t>
            </a:r>
            <a:r>
              <a:rPr lang="en-US" sz="2400" dirty="0" err="1"/>
              <a:t>demikian</a:t>
            </a:r>
            <a:r>
              <a:rPr lang="en-US" sz="2400" dirty="0"/>
              <a:t>, </a:t>
            </a:r>
            <a:r>
              <a:rPr lang="en-US" sz="2400" dirty="0" err="1"/>
              <a:t>peniruan</a:t>
            </a:r>
            <a:r>
              <a:rPr lang="en-US" sz="2400" dirty="0"/>
              <a:t> </a:t>
            </a:r>
            <a:r>
              <a:rPr lang="en-US" sz="2400" dirty="0" err="1"/>
              <a:t>mutlak</a:t>
            </a:r>
            <a:r>
              <a:rPr lang="en-US" sz="2400" dirty="0"/>
              <a:t> </a:t>
            </a:r>
            <a:r>
              <a:rPr lang="en-US" sz="2400" dirty="0" err="1"/>
              <a:t>tidak</a:t>
            </a:r>
            <a:r>
              <a:rPr lang="en-US" sz="2400" dirty="0"/>
              <a:t> </a:t>
            </a:r>
            <a:r>
              <a:rPr lang="en-US" sz="2400" dirty="0" err="1"/>
              <a:t>mungkin</a:t>
            </a:r>
            <a:r>
              <a:rPr lang="en-US" sz="2400" dirty="0"/>
              <a:t> </a:t>
            </a:r>
            <a:r>
              <a:rPr lang="en-US" sz="2400" dirty="0" err="1"/>
              <a:t>dilakukan</a:t>
            </a:r>
            <a:r>
              <a:rPr lang="en-US" sz="2400" dirty="0"/>
              <a:t>, </a:t>
            </a:r>
            <a:r>
              <a:rPr lang="en-US" sz="2400" dirty="0" err="1"/>
              <a:t>dan</a:t>
            </a:r>
            <a:r>
              <a:rPr lang="en-US" sz="2400" dirty="0"/>
              <a:t> </a:t>
            </a:r>
            <a:r>
              <a:rPr lang="en-US" sz="2400" dirty="0" err="1"/>
              <a:t>teknik</a:t>
            </a:r>
            <a:r>
              <a:rPr lang="en-US" sz="2400" dirty="0"/>
              <a:t> yang </a:t>
            </a:r>
            <a:r>
              <a:rPr lang="en-US" sz="2400" dirty="0" err="1"/>
              <a:t>dikembangkan</a:t>
            </a:r>
            <a:r>
              <a:rPr lang="en-US" sz="2400" dirty="0"/>
              <a:t> di </a:t>
            </a:r>
            <a:r>
              <a:rPr lang="en-US" sz="2400" dirty="0" err="1"/>
              <a:t>luar</a:t>
            </a:r>
            <a:r>
              <a:rPr lang="en-US" sz="2400" dirty="0"/>
              <a:t> </a:t>
            </a:r>
            <a:r>
              <a:rPr lang="en-US" sz="2400" dirty="0" err="1"/>
              <a:t>perusahaan</a:t>
            </a:r>
            <a:r>
              <a:rPr lang="en-US" sz="2400" dirty="0"/>
              <a:t> </a:t>
            </a:r>
            <a:r>
              <a:rPr lang="en-US" sz="2400" dirty="0" err="1"/>
              <a:t>harus</a:t>
            </a:r>
            <a:r>
              <a:rPr lang="en-US" sz="2400" dirty="0"/>
              <a:t> </a:t>
            </a:r>
            <a:r>
              <a:rPr lang="en-US" sz="2400" dirty="0" err="1"/>
              <a:t>disesuaikan</a:t>
            </a:r>
            <a:r>
              <a:rPr lang="en-US" sz="2400" dirty="0"/>
              <a:t> </a:t>
            </a:r>
            <a:r>
              <a:rPr lang="en-US" sz="2400" dirty="0" err="1"/>
              <a:t>dengan</a:t>
            </a:r>
            <a:r>
              <a:rPr lang="en-US" sz="2400" dirty="0"/>
              <a:t> </a:t>
            </a:r>
            <a:r>
              <a:rPr lang="en-US" sz="2400" dirty="0" err="1"/>
              <a:t>keadaan</a:t>
            </a:r>
            <a:r>
              <a:rPr lang="en-US" sz="2400" dirty="0"/>
              <a:t> </a:t>
            </a:r>
            <a:r>
              <a:rPr lang="en-US" sz="2400" dirty="0" err="1"/>
              <a:t>perusahaan</a:t>
            </a:r>
            <a:r>
              <a:rPr lang="en-US" sz="2400" dirty="0" smtClean="0"/>
              <a:t>.</a:t>
            </a:r>
          </a:p>
        </p:txBody>
      </p:sp>
    </p:spTree>
    <p:extLst>
      <p:ext uri="{BB962C8B-B14F-4D97-AF65-F5344CB8AC3E}">
        <p14:creationId xmlns:p14="http://schemas.microsoft.com/office/powerpoint/2010/main" val="3482770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1812</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 el munadiyan</dc:creator>
  <cp:lastModifiedBy>nama</cp:lastModifiedBy>
  <cp:revision>330</cp:revision>
  <dcterms:created xsi:type="dcterms:W3CDTF">2020-10-28T03:43:15Z</dcterms:created>
  <dcterms:modified xsi:type="dcterms:W3CDTF">2022-12-20T18:08:50Z</dcterms:modified>
</cp:coreProperties>
</file>